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8288000" cy="10287000"/>
  <p:notesSz cx="6858000" cy="9144000"/>
  <p:embeddedFontLst>
    <p:embeddedFont>
      <p:font typeface="Amaranth" panose="020B0604020202020204" charset="0"/>
      <p:regular r:id="rId22"/>
    </p:embeddedFont>
    <p:embeddedFont>
      <p:font typeface="Amaranth Bold" panose="020B0604020202020204" charset="0"/>
      <p:regular r:id="rId23"/>
    </p:embeddedFont>
    <p:embeddedFont>
      <p:font typeface="Glass Antiqua"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723B4C-0066-49C7-8EF6-50E0038D7C40}" v="6" dt="2025-03-23T15:09:48.2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94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TANA PRIYANKA" userId="85e69955e59d37dc" providerId="LiveId" clId="{3B723B4C-0066-49C7-8EF6-50E0038D7C40}"/>
    <pc:docChg chg="undo custSel addSld delSld modSld">
      <pc:chgData name="CHETANA PRIYANKA" userId="85e69955e59d37dc" providerId="LiveId" clId="{3B723B4C-0066-49C7-8EF6-50E0038D7C40}" dt="2025-04-02T09:21:47.273" v="157" actId="2696"/>
      <pc:docMkLst>
        <pc:docMk/>
      </pc:docMkLst>
      <pc:sldChg chg="addSp delSp modSp mod">
        <pc:chgData name="CHETANA PRIYANKA" userId="85e69955e59d37dc" providerId="LiveId" clId="{3B723B4C-0066-49C7-8EF6-50E0038D7C40}" dt="2025-03-23T15:02:14.201" v="108" actId="1076"/>
        <pc:sldMkLst>
          <pc:docMk/>
          <pc:sldMk cId="0" sldId="256"/>
        </pc:sldMkLst>
        <pc:spChg chg="mod topLvl">
          <ac:chgData name="CHETANA PRIYANKA" userId="85e69955e59d37dc" providerId="LiveId" clId="{3B723B4C-0066-49C7-8EF6-50E0038D7C40}" dt="2025-03-23T14:59:23.384" v="56" actId="478"/>
          <ac:spMkLst>
            <pc:docMk/>
            <pc:sldMk cId="0" sldId="256"/>
            <ac:spMk id="9" creationId="{00000000-0000-0000-0000-000000000000}"/>
          </ac:spMkLst>
        </pc:spChg>
        <pc:spChg chg="mod">
          <ac:chgData name="CHETANA PRIYANKA" userId="85e69955e59d37dc" providerId="LiveId" clId="{3B723B4C-0066-49C7-8EF6-50E0038D7C40}" dt="2025-03-23T14:58:26.471" v="47" actId="1076"/>
          <ac:spMkLst>
            <pc:docMk/>
            <pc:sldMk cId="0" sldId="256"/>
            <ac:spMk id="12" creationId="{00000000-0000-0000-0000-000000000000}"/>
          </ac:spMkLst>
        </pc:spChg>
        <pc:spChg chg="mod topLvl">
          <ac:chgData name="CHETANA PRIYANKA" userId="85e69955e59d37dc" providerId="LiveId" clId="{3B723B4C-0066-49C7-8EF6-50E0038D7C40}" dt="2025-03-23T15:02:14.201" v="108" actId="1076"/>
          <ac:spMkLst>
            <pc:docMk/>
            <pc:sldMk cId="0" sldId="256"/>
            <ac:spMk id="15" creationId="{00000000-0000-0000-0000-000000000000}"/>
          </ac:spMkLst>
        </pc:spChg>
        <pc:spChg chg="add mod">
          <ac:chgData name="CHETANA PRIYANKA" userId="85e69955e59d37dc" providerId="LiveId" clId="{3B723B4C-0066-49C7-8EF6-50E0038D7C40}" dt="2025-03-23T15:01:00.641" v="104" actId="1076"/>
          <ac:spMkLst>
            <pc:docMk/>
            <pc:sldMk cId="0" sldId="256"/>
            <ac:spMk id="17" creationId="{5803BA70-80C0-11BC-AE98-BA2CCF7BFD03}"/>
          </ac:spMkLst>
        </pc:spChg>
        <pc:grpChg chg="mod">
          <ac:chgData name="CHETANA PRIYANKA" userId="85e69955e59d37dc" providerId="LiveId" clId="{3B723B4C-0066-49C7-8EF6-50E0038D7C40}" dt="2025-03-23T15:01:38.034" v="106" actId="1076"/>
          <ac:grpSpMkLst>
            <pc:docMk/>
            <pc:sldMk cId="0" sldId="256"/>
            <ac:grpSpMk id="2" creationId="{00000000-0000-0000-0000-000000000000}"/>
          </ac:grpSpMkLst>
        </pc:grpChg>
        <pc:grpChg chg="mod">
          <ac:chgData name="CHETANA PRIYANKA" userId="85e69955e59d37dc" providerId="LiveId" clId="{3B723B4C-0066-49C7-8EF6-50E0038D7C40}" dt="2025-03-23T15:01:53.087" v="107" actId="1076"/>
          <ac:grpSpMkLst>
            <pc:docMk/>
            <pc:sldMk cId="0" sldId="256"/>
            <ac:grpSpMk id="10" creationId="{00000000-0000-0000-0000-000000000000}"/>
          </ac:grpSpMkLst>
        </pc:grpChg>
      </pc:sldChg>
      <pc:sldChg chg="modSp add del mod">
        <pc:chgData name="CHETANA PRIYANKA" userId="85e69955e59d37dc" providerId="LiveId" clId="{3B723B4C-0066-49C7-8EF6-50E0038D7C40}" dt="2025-03-23T15:09:59.778" v="135" actId="2696"/>
        <pc:sldMkLst>
          <pc:docMk/>
          <pc:sldMk cId="0" sldId="257"/>
        </pc:sldMkLst>
      </pc:sldChg>
      <pc:sldChg chg="add del">
        <pc:chgData name="CHETANA PRIYANKA" userId="85e69955e59d37dc" providerId="LiveId" clId="{3B723B4C-0066-49C7-8EF6-50E0038D7C40}" dt="2025-03-23T15:09:48.277" v="131"/>
        <pc:sldMkLst>
          <pc:docMk/>
          <pc:sldMk cId="3007496163" sldId="257"/>
        </pc:sldMkLst>
      </pc:sldChg>
      <pc:sldChg chg="addSp modSp mod">
        <pc:chgData name="CHETANA PRIYANKA" userId="85e69955e59d37dc" providerId="LiveId" clId="{3B723B4C-0066-49C7-8EF6-50E0038D7C40}" dt="2025-03-23T15:11:00.990" v="139" actId="255"/>
        <pc:sldMkLst>
          <pc:docMk/>
          <pc:sldMk cId="0" sldId="258"/>
        </pc:sldMkLst>
        <pc:spChg chg="add mod">
          <ac:chgData name="CHETANA PRIYANKA" userId="85e69955e59d37dc" providerId="LiveId" clId="{3B723B4C-0066-49C7-8EF6-50E0038D7C40}" dt="2025-03-23T15:08:45.695" v="126" actId="1076"/>
          <ac:spMkLst>
            <pc:docMk/>
            <pc:sldMk cId="0" sldId="258"/>
            <ac:spMk id="4" creationId="{8528DB51-8EEE-51A3-C47A-68FB945C630E}"/>
          </ac:spMkLst>
        </pc:spChg>
        <pc:spChg chg="mod">
          <ac:chgData name="CHETANA PRIYANKA" userId="85e69955e59d37dc" providerId="LiveId" clId="{3B723B4C-0066-49C7-8EF6-50E0038D7C40}" dt="2025-03-23T15:11:00.990" v="139" actId="255"/>
          <ac:spMkLst>
            <pc:docMk/>
            <pc:sldMk cId="0" sldId="258"/>
            <ac:spMk id="13" creationId="{00000000-0000-0000-0000-000000000000}"/>
          </ac:spMkLst>
        </pc:spChg>
        <pc:spChg chg="mod">
          <ac:chgData name="CHETANA PRIYANKA" userId="85e69955e59d37dc" providerId="LiveId" clId="{3B723B4C-0066-49C7-8EF6-50E0038D7C40}" dt="2025-03-23T15:07:52.665" v="116" actId="20577"/>
          <ac:spMkLst>
            <pc:docMk/>
            <pc:sldMk cId="0" sldId="258"/>
            <ac:spMk id="27" creationId="{0B4B47E7-9BBA-51AF-81AA-78C528F11B56}"/>
          </ac:spMkLst>
        </pc:spChg>
        <pc:grpChg chg="mod">
          <ac:chgData name="CHETANA PRIYANKA" userId="85e69955e59d37dc" providerId="LiveId" clId="{3B723B4C-0066-49C7-8EF6-50E0038D7C40}" dt="2025-03-23T15:08:20.515" v="123" actId="1076"/>
          <ac:grpSpMkLst>
            <pc:docMk/>
            <pc:sldMk cId="0" sldId="258"/>
            <ac:grpSpMk id="2" creationId="{00000000-0000-0000-0000-000000000000}"/>
          </ac:grpSpMkLst>
        </pc:grpChg>
      </pc:sldChg>
      <pc:sldChg chg="modSp mod">
        <pc:chgData name="CHETANA PRIYANKA" userId="85e69955e59d37dc" providerId="LiveId" clId="{3B723B4C-0066-49C7-8EF6-50E0038D7C40}" dt="2025-03-23T12:51:16.831" v="3" actId="14100"/>
        <pc:sldMkLst>
          <pc:docMk/>
          <pc:sldMk cId="0" sldId="268"/>
        </pc:sldMkLst>
        <pc:grpChg chg="mod">
          <ac:chgData name="CHETANA PRIYANKA" userId="85e69955e59d37dc" providerId="LiveId" clId="{3B723B4C-0066-49C7-8EF6-50E0038D7C40}" dt="2025-03-23T12:51:16.831" v="3" actId="14100"/>
          <ac:grpSpMkLst>
            <pc:docMk/>
            <pc:sldMk cId="0" sldId="268"/>
            <ac:grpSpMk id="6" creationId="{00000000-0000-0000-0000-000000000000}"/>
          </ac:grpSpMkLst>
        </pc:grpChg>
      </pc:sldChg>
      <pc:sldChg chg="modSp mod">
        <pc:chgData name="CHETANA PRIYANKA" userId="85e69955e59d37dc" providerId="LiveId" clId="{3B723B4C-0066-49C7-8EF6-50E0038D7C40}" dt="2025-03-20T13:22:34.131" v="2" actId="14100"/>
        <pc:sldMkLst>
          <pc:docMk/>
          <pc:sldMk cId="0" sldId="271"/>
        </pc:sldMkLst>
        <pc:grpChg chg="mod">
          <ac:chgData name="CHETANA PRIYANKA" userId="85e69955e59d37dc" providerId="LiveId" clId="{3B723B4C-0066-49C7-8EF6-50E0038D7C40}" dt="2025-03-20T13:22:34.131" v="2" actId="14100"/>
          <ac:grpSpMkLst>
            <pc:docMk/>
            <pc:sldMk cId="0" sldId="271"/>
            <ac:grpSpMk id="6" creationId="{00000000-0000-0000-0000-000000000000}"/>
          </ac:grpSpMkLst>
        </pc:grpChg>
      </pc:sldChg>
      <pc:sldChg chg="addSp modSp">
        <pc:chgData name="CHETANA PRIYANKA" userId="85e69955e59d37dc" providerId="LiveId" clId="{3B723B4C-0066-49C7-8EF6-50E0038D7C40}" dt="2025-03-23T15:09:45.052" v="130"/>
        <pc:sldMkLst>
          <pc:docMk/>
          <pc:sldMk cId="0" sldId="275"/>
        </pc:sldMkLst>
      </pc:sldChg>
      <pc:sldChg chg="delSp add del mod">
        <pc:chgData name="CHETANA PRIYANKA" userId="85e69955e59d37dc" providerId="LiveId" clId="{3B723B4C-0066-49C7-8EF6-50E0038D7C40}" dt="2025-04-02T09:21:28.157" v="151" actId="2696"/>
        <pc:sldMkLst>
          <pc:docMk/>
          <pc:sldMk cId="3618735868" sldId="276"/>
        </pc:sldMkLst>
        <pc:spChg chg="del">
          <ac:chgData name="CHETANA PRIYANKA" userId="85e69955e59d37dc" providerId="LiveId" clId="{3B723B4C-0066-49C7-8EF6-50E0038D7C40}" dt="2025-04-01T19:52:24.936" v="142" actId="478"/>
          <ac:spMkLst>
            <pc:docMk/>
            <pc:sldMk cId="3618735868" sldId="276"/>
            <ac:spMk id="7" creationId="{38EDB4D9-7D9F-3191-112C-D513E92C5A91}"/>
          </ac:spMkLst>
        </pc:spChg>
        <pc:spChg chg="del">
          <ac:chgData name="CHETANA PRIYANKA" userId="85e69955e59d37dc" providerId="LiveId" clId="{3B723B4C-0066-49C7-8EF6-50E0038D7C40}" dt="2025-04-01T19:52:27.171" v="143" actId="478"/>
          <ac:spMkLst>
            <pc:docMk/>
            <pc:sldMk cId="3618735868" sldId="276"/>
            <ac:spMk id="8" creationId="{32A70959-89BA-1AEE-78EC-5907495063C9}"/>
          </ac:spMkLst>
        </pc:spChg>
      </pc:sldChg>
      <pc:sldChg chg="delSp add del mod">
        <pc:chgData name="CHETANA PRIYANKA" userId="85e69955e59d37dc" providerId="LiveId" clId="{3B723B4C-0066-49C7-8EF6-50E0038D7C40}" dt="2025-04-02T09:21:44.847" v="156" actId="2696"/>
        <pc:sldMkLst>
          <pc:docMk/>
          <pc:sldMk cId="177403852" sldId="277"/>
        </pc:sldMkLst>
        <pc:spChg chg="del">
          <ac:chgData name="CHETANA PRIYANKA" userId="85e69955e59d37dc" providerId="LiveId" clId="{3B723B4C-0066-49C7-8EF6-50E0038D7C40}" dt="2025-04-01T19:52:36.306" v="144" actId="478"/>
          <ac:spMkLst>
            <pc:docMk/>
            <pc:sldMk cId="177403852" sldId="277"/>
            <ac:spMk id="7" creationId="{A125653D-F722-369A-A425-3CF641DDF15A}"/>
          </ac:spMkLst>
        </pc:spChg>
        <pc:spChg chg="del">
          <ac:chgData name="CHETANA PRIYANKA" userId="85e69955e59d37dc" providerId="LiveId" clId="{3B723B4C-0066-49C7-8EF6-50E0038D7C40}" dt="2025-04-01T19:52:37.369" v="145" actId="478"/>
          <ac:spMkLst>
            <pc:docMk/>
            <pc:sldMk cId="177403852" sldId="277"/>
            <ac:spMk id="8" creationId="{24D42CC3-9EB6-AA85-56BC-C91B4096A9C5}"/>
          </ac:spMkLst>
        </pc:spChg>
      </pc:sldChg>
      <pc:sldChg chg="add del">
        <pc:chgData name="CHETANA PRIYANKA" userId="85e69955e59d37dc" providerId="LiveId" clId="{3B723B4C-0066-49C7-8EF6-50E0038D7C40}" dt="2025-04-02T09:21:47.273" v="157" actId="2696"/>
        <pc:sldMkLst>
          <pc:docMk/>
          <pc:sldMk cId="2973857553" sldId="278"/>
        </pc:sldMkLst>
      </pc:sldChg>
      <pc:sldChg chg="add del">
        <pc:chgData name="CHETANA PRIYANKA" userId="85e69955e59d37dc" providerId="LiveId" clId="{3B723B4C-0066-49C7-8EF6-50E0038D7C40}" dt="2025-04-02T09:21:42.261" v="155" actId="2696"/>
        <pc:sldMkLst>
          <pc:docMk/>
          <pc:sldMk cId="1928654275" sldId="279"/>
        </pc:sldMkLst>
      </pc:sldChg>
      <pc:sldChg chg="add del">
        <pc:chgData name="CHETANA PRIYANKA" userId="85e69955e59d37dc" providerId="LiveId" clId="{3B723B4C-0066-49C7-8EF6-50E0038D7C40}" dt="2025-04-02T09:21:39.269" v="154" actId="2696"/>
        <pc:sldMkLst>
          <pc:docMk/>
          <pc:sldMk cId="750042397" sldId="280"/>
        </pc:sldMkLst>
      </pc:sldChg>
      <pc:sldChg chg="add del">
        <pc:chgData name="CHETANA PRIYANKA" userId="85e69955e59d37dc" providerId="LiveId" clId="{3B723B4C-0066-49C7-8EF6-50E0038D7C40}" dt="2025-04-02T09:21:33.682" v="152" actId="2696"/>
        <pc:sldMkLst>
          <pc:docMk/>
          <pc:sldMk cId="143504997" sldId="281"/>
        </pc:sldMkLst>
      </pc:sldChg>
      <pc:sldChg chg="add del">
        <pc:chgData name="CHETANA PRIYANKA" userId="85e69955e59d37dc" providerId="LiveId" clId="{3B723B4C-0066-49C7-8EF6-50E0038D7C40}" dt="2025-04-02T09:21:36.713" v="153" actId="2696"/>
        <pc:sldMkLst>
          <pc:docMk/>
          <pc:sldMk cId="3161180535"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43.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45.png"/><Relationship Id="rId10" Type="http://schemas.openxmlformats.org/officeDocument/2006/relationships/image" Target="../media/image30.png"/><Relationship Id="rId4" Type="http://schemas.openxmlformats.org/officeDocument/2006/relationships/image" Target="../media/image44.png"/><Relationship Id="rId9"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6.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47.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8.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49.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0.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51.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53.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5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6.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57.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8.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59.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33.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3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37.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8.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39.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0.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41.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286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Freeform 4"/>
          <p:cNvSpPr/>
          <p:nvPr/>
        </p:nvSpPr>
        <p:spPr>
          <a:xfrm>
            <a:off x="-3684062" y="-1985636"/>
            <a:ext cx="9425525" cy="8979955"/>
          </a:xfrm>
          <a:custGeom>
            <a:avLst/>
            <a:gdLst/>
            <a:ahLst/>
            <a:cxnLst/>
            <a:rect l="l" t="t" r="r" b="b"/>
            <a:pathLst>
              <a:path w="9425525" h="8979955">
                <a:moveTo>
                  <a:pt x="0" y="0"/>
                </a:moveTo>
                <a:lnTo>
                  <a:pt x="9425525" y="0"/>
                </a:lnTo>
                <a:lnTo>
                  <a:pt x="9425525" y="8979955"/>
                </a:lnTo>
                <a:lnTo>
                  <a:pt x="0" y="8979955"/>
                </a:lnTo>
                <a:lnTo>
                  <a:pt x="0" y="0"/>
                </a:lnTo>
                <a:close/>
              </a:path>
            </a:pathLst>
          </a:custGeom>
          <a:blipFill>
            <a:blip r:embed="rId3">
              <a:extLst>
                <a:ext uri="{96DAC541-7B7A-43D3-8B79-37D633B846F1}">
                  <asvg:svgBlip xmlns:asvg="http://schemas.microsoft.com/office/drawing/2016/SVG/main" r:embed="rId4"/>
                </a:ext>
              </a:extLst>
            </a:blip>
            <a:stretch>
              <a:fillRect t="-201" b="-201"/>
            </a:stretch>
          </a:blipFill>
        </p:spPr>
      </p:sp>
      <p:sp>
        <p:nvSpPr>
          <p:cNvPr id="5" name="Freeform 5"/>
          <p:cNvSpPr/>
          <p:nvPr/>
        </p:nvSpPr>
        <p:spPr>
          <a:xfrm>
            <a:off x="12715648" y="-292253"/>
            <a:ext cx="6796216" cy="4114800"/>
          </a:xfrm>
          <a:custGeom>
            <a:avLst/>
            <a:gdLst/>
            <a:ahLst/>
            <a:cxnLst/>
            <a:rect l="l" t="t" r="r" b="b"/>
            <a:pathLst>
              <a:path w="6796216" h="4114800">
                <a:moveTo>
                  <a:pt x="0" y="0"/>
                </a:moveTo>
                <a:lnTo>
                  <a:pt x="6796216" y="0"/>
                </a:lnTo>
                <a:lnTo>
                  <a:pt x="679621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104" r="-104"/>
            </a:stretch>
          </a:blipFill>
        </p:spPr>
      </p:sp>
      <p:sp>
        <p:nvSpPr>
          <p:cNvPr id="6" name="Freeform 6"/>
          <p:cNvSpPr/>
          <p:nvPr/>
        </p:nvSpPr>
        <p:spPr>
          <a:xfrm>
            <a:off x="13362269" y="8557519"/>
            <a:ext cx="5502974" cy="2621417"/>
          </a:xfrm>
          <a:custGeom>
            <a:avLst/>
            <a:gdLst/>
            <a:ahLst/>
            <a:cxnLst/>
            <a:rect l="l" t="t" r="r" b="b"/>
            <a:pathLst>
              <a:path w="5502974" h="2621417">
                <a:moveTo>
                  <a:pt x="0" y="0"/>
                </a:moveTo>
                <a:lnTo>
                  <a:pt x="5502974" y="0"/>
                </a:lnTo>
                <a:lnTo>
                  <a:pt x="5502974" y="2621417"/>
                </a:lnTo>
                <a:lnTo>
                  <a:pt x="0" y="2621417"/>
                </a:lnTo>
                <a:lnTo>
                  <a:pt x="0" y="0"/>
                </a:lnTo>
                <a:close/>
              </a:path>
            </a:pathLst>
          </a:custGeom>
          <a:blipFill>
            <a:blip r:embed="rId7">
              <a:extLst>
                <a:ext uri="{96DAC541-7B7A-43D3-8B79-37D633B846F1}">
                  <asvg:svgBlip xmlns:asvg="http://schemas.microsoft.com/office/drawing/2016/SVG/main" r:embed="rId8"/>
                </a:ext>
              </a:extLst>
            </a:blip>
            <a:stretch>
              <a:fillRect t="-120" b="-120"/>
            </a:stretch>
          </a:blipFill>
        </p:spPr>
      </p:sp>
      <p:sp>
        <p:nvSpPr>
          <p:cNvPr id="9" name="TextBox 9"/>
          <p:cNvSpPr txBox="1"/>
          <p:nvPr/>
        </p:nvSpPr>
        <p:spPr>
          <a:xfrm>
            <a:off x="975417" y="4596915"/>
            <a:ext cx="16523125" cy="2139741"/>
          </a:xfrm>
          <a:prstGeom prst="rect">
            <a:avLst/>
          </a:prstGeom>
        </p:spPr>
        <p:txBody>
          <a:bodyPr lIns="0" tIns="0" rIns="0" bIns="0" rtlCol="0" anchor="t"/>
          <a:lstStyle/>
          <a:p>
            <a:pPr algn="ctr">
              <a:lnSpc>
                <a:spcPts val="16617"/>
              </a:lnSpc>
            </a:pPr>
            <a:r>
              <a:rPr lang="en-US" sz="13847" spc="138" dirty="0">
                <a:solidFill>
                  <a:srgbClr val="000000"/>
                </a:solidFill>
                <a:latin typeface="Glass Antiqua"/>
                <a:ea typeface="Glass Antiqua"/>
                <a:cs typeface="Glass Antiqua"/>
                <a:sym typeface="Glass Antiqua"/>
              </a:rPr>
              <a:t>MOVIES DATA ANALYSIS</a:t>
            </a:r>
          </a:p>
        </p:txBody>
      </p:sp>
      <p:grpSp>
        <p:nvGrpSpPr>
          <p:cNvPr id="10" name="Group 10"/>
          <p:cNvGrpSpPr/>
          <p:nvPr/>
        </p:nvGrpSpPr>
        <p:grpSpPr>
          <a:xfrm>
            <a:off x="3734545" y="2962803"/>
            <a:ext cx="11381959" cy="1940454"/>
            <a:chOff x="-131807" y="-297841"/>
            <a:chExt cx="15175946" cy="2587272"/>
          </a:xfrm>
        </p:grpSpPr>
        <p:sp>
          <p:nvSpPr>
            <p:cNvPr id="11" name="Freeform 11"/>
            <p:cNvSpPr/>
            <p:nvPr/>
          </p:nvSpPr>
          <p:spPr>
            <a:xfrm>
              <a:off x="0" y="0"/>
              <a:ext cx="15044139" cy="2289431"/>
            </a:xfrm>
            <a:custGeom>
              <a:avLst/>
              <a:gdLst/>
              <a:ahLst/>
              <a:cxnLst/>
              <a:rect l="l" t="t" r="r" b="b"/>
              <a:pathLst>
                <a:path w="15044139" h="2289431">
                  <a:moveTo>
                    <a:pt x="0" y="0"/>
                  </a:moveTo>
                  <a:lnTo>
                    <a:pt x="15044139" y="0"/>
                  </a:lnTo>
                  <a:lnTo>
                    <a:pt x="15044139" y="2289431"/>
                  </a:lnTo>
                  <a:lnTo>
                    <a:pt x="0" y="2289431"/>
                  </a:lnTo>
                  <a:close/>
                </a:path>
              </a:pathLst>
            </a:custGeom>
            <a:solidFill>
              <a:srgbClr val="000000">
                <a:alpha val="0"/>
              </a:srgbClr>
            </a:solidFill>
          </p:spPr>
        </p:sp>
        <p:sp>
          <p:nvSpPr>
            <p:cNvPr id="12" name="TextBox 12"/>
            <p:cNvSpPr txBox="1"/>
            <p:nvPr/>
          </p:nvSpPr>
          <p:spPr>
            <a:xfrm>
              <a:off x="-131807" y="-297841"/>
              <a:ext cx="15044139" cy="2298956"/>
            </a:xfrm>
            <a:prstGeom prst="rect">
              <a:avLst/>
            </a:prstGeom>
          </p:spPr>
          <p:txBody>
            <a:bodyPr lIns="0" tIns="0" rIns="0" bIns="0" rtlCol="0" anchor="t"/>
            <a:lstStyle/>
            <a:p>
              <a:pPr algn="ctr">
                <a:lnSpc>
                  <a:spcPts val="14178"/>
                </a:lnSpc>
              </a:pPr>
              <a:r>
                <a:rPr lang="en-US" sz="11815" spc="354" dirty="0">
                  <a:solidFill>
                    <a:srgbClr val="000000"/>
                  </a:solidFill>
                  <a:latin typeface="Glass Antiqua"/>
                  <a:ea typeface="Glass Antiqua"/>
                  <a:cs typeface="Glass Antiqua"/>
                  <a:sym typeface="Glass Antiqua"/>
                </a:rPr>
                <a:t>SQL PROJECT ON </a:t>
              </a:r>
            </a:p>
          </p:txBody>
        </p:sp>
      </p:grpSp>
      <p:sp>
        <p:nvSpPr>
          <p:cNvPr id="15" name="TextBox 15"/>
          <p:cNvSpPr txBox="1"/>
          <p:nvPr/>
        </p:nvSpPr>
        <p:spPr>
          <a:xfrm>
            <a:off x="899446" y="6778280"/>
            <a:ext cx="16230600" cy="501541"/>
          </a:xfrm>
          <a:prstGeom prst="rect">
            <a:avLst/>
          </a:prstGeom>
        </p:spPr>
        <p:txBody>
          <a:bodyPr lIns="0" tIns="0" rIns="0" bIns="0" rtlCol="0" anchor="t"/>
          <a:lstStyle/>
          <a:p>
            <a:pPr algn="ctr">
              <a:lnSpc>
                <a:spcPts val="5482"/>
              </a:lnSpc>
            </a:pPr>
            <a:r>
              <a:rPr lang="en-US" sz="3200" spc="109" dirty="0">
                <a:solidFill>
                  <a:srgbClr val="3F3E3A"/>
                </a:solidFill>
                <a:latin typeface="Amaranth"/>
                <a:ea typeface="Amaranth"/>
                <a:cs typeface="Amaranth"/>
                <a:sym typeface="Amaranth"/>
              </a:rPr>
              <a:t>WHERE  EVERY  FRAME  TELLS  A  STORY</a:t>
            </a:r>
          </a:p>
        </p:txBody>
      </p:sp>
      <p:sp>
        <p:nvSpPr>
          <p:cNvPr id="16" name="Freeform 16"/>
          <p:cNvSpPr/>
          <p:nvPr/>
        </p:nvSpPr>
        <p:spPr>
          <a:xfrm>
            <a:off x="112161" y="7178909"/>
            <a:ext cx="1674666" cy="1951412"/>
          </a:xfrm>
          <a:custGeom>
            <a:avLst/>
            <a:gdLst/>
            <a:ahLst/>
            <a:cxnLst/>
            <a:rect l="l" t="t" r="r" b="b"/>
            <a:pathLst>
              <a:path w="1674666" h="1951412">
                <a:moveTo>
                  <a:pt x="0" y="0"/>
                </a:moveTo>
                <a:lnTo>
                  <a:pt x="1674667" y="0"/>
                </a:lnTo>
                <a:lnTo>
                  <a:pt x="1674667" y="1951412"/>
                </a:lnTo>
                <a:lnTo>
                  <a:pt x="0" y="19514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5">
            <a:extLst>
              <a:ext uri="{FF2B5EF4-FFF2-40B4-BE49-F238E27FC236}">
                <a16:creationId xmlns:a16="http://schemas.microsoft.com/office/drawing/2014/main" id="{5803BA70-80C0-11BC-AE98-BA2CCF7BFD03}"/>
              </a:ext>
            </a:extLst>
          </p:cNvPr>
          <p:cNvSpPr txBox="1"/>
          <p:nvPr/>
        </p:nvSpPr>
        <p:spPr>
          <a:xfrm>
            <a:off x="5219700" y="7609431"/>
            <a:ext cx="7848600" cy="739151"/>
          </a:xfrm>
          <a:prstGeom prst="rect">
            <a:avLst/>
          </a:prstGeom>
        </p:spPr>
        <p:txBody>
          <a:bodyPr lIns="0" tIns="0" rIns="0" bIns="0" rtlCol="0" anchor="t"/>
          <a:lstStyle/>
          <a:p>
            <a:pPr algn="just">
              <a:lnSpc>
                <a:spcPts val="5482"/>
              </a:lnSpc>
            </a:pPr>
            <a:r>
              <a:rPr lang="en-US" sz="3200" spc="109" dirty="0">
                <a:solidFill>
                  <a:srgbClr val="3F3E3A"/>
                </a:solidFill>
                <a:latin typeface="Amaranth"/>
                <a:ea typeface="Amaranth"/>
                <a:cs typeface="Amaranth"/>
                <a:sym typeface="Amaranth"/>
              </a:rPr>
              <a:t>Presented by P. Krishna Chetana Priyanka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3230496" y="3471310"/>
            <a:ext cx="6811371" cy="1794663"/>
            <a:chOff x="0" y="0"/>
            <a:chExt cx="59636974" cy="15713173"/>
          </a:xfrm>
        </p:grpSpPr>
        <p:sp>
          <p:nvSpPr>
            <p:cNvPr id="5" name="Freeform 5"/>
            <p:cNvSpPr/>
            <p:nvPr/>
          </p:nvSpPr>
          <p:spPr>
            <a:xfrm>
              <a:off x="0" y="0"/>
              <a:ext cx="59636974" cy="15713227"/>
            </a:xfrm>
            <a:custGeom>
              <a:avLst/>
              <a:gdLst/>
              <a:ahLst/>
              <a:cxnLst/>
              <a:rect l="l" t="t" r="r" b="b"/>
              <a:pathLst>
                <a:path w="59636974" h="15713227">
                  <a:moveTo>
                    <a:pt x="0" y="0"/>
                  </a:moveTo>
                  <a:lnTo>
                    <a:pt x="59636974" y="0"/>
                  </a:lnTo>
                  <a:lnTo>
                    <a:pt x="59636974" y="15713227"/>
                  </a:lnTo>
                  <a:lnTo>
                    <a:pt x="0" y="15713227"/>
                  </a:lnTo>
                  <a:lnTo>
                    <a:pt x="0" y="0"/>
                  </a:lnTo>
                  <a:close/>
                </a:path>
              </a:pathLst>
            </a:custGeom>
            <a:blipFill>
              <a:blip r:embed="rId3"/>
              <a:stretch>
                <a:fillRect l="-2479" t="-1" r="-2479"/>
              </a:stretch>
            </a:blipFill>
          </p:spPr>
        </p:sp>
      </p:grpSp>
      <p:grpSp>
        <p:nvGrpSpPr>
          <p:cNvPr id="6" name="Group 6"/>
          <p:cNvGrpSpPr/>
          <p:nvPr/>
        </p:nvGrpSpPr>
        <p:grpSpPr>
          <a:xfrm>
            <a:off x="10708618" y="2320980"/>
            <a:ext cx="3620184" cy="4000363"/>
            <a:chOff x="0" y="0"/>
            <a:chExt cx="24101181" cy="26632201"/>
          </a:xfrm>
        </p:grpSpPr>
        <p:sp>
          <p:nvSpPr>
            <p:cNvPr id="7" name="Freeform 7"/>
            <p:cNvSpPr/>
            <p:nvPr/>
          </p:nvSpPr>
          <p:spPr>
            <a:xfrm>
              <a:off x="0" y="0"/>
              <a:ext cx="24101188" cy="26632179"/>
            </a:xfrm>
            <a:custGeom>
              <a:avLst/>
              <a:gdLst/>
              <a:ahLst/>
              <a:cxnLst/>
              <a:rect l="l" t="t" r="r" b="b"/>
              <a:pathLst>
                <a:path w="24101188" h="26632179">
                  <a:moveTo>
                    <a:pt x="0" y="0"/>
                  </a:moveTo>
                  <a:lnTo>
                    <a:pt x="24101188" y="0"/>
                  </a:lnTo>
                  <a:lnTo>
                    <a:pt x="24101188" y="26632179"/>
                  </a:lnTo>
                  <a:lnTo>
                    <a:pt x="0" y="26632179"/>
                  </a:lnTo>
                  <a:lnTo>
                    <a:pt x="0" y="0"/>
                  </a:lnTo>
                  <a:close/>
                </a:path>
              </a:pathLst>
            </a:custGeom>
            <a:blipFill>
              <a:blip r:embed="rId4"/>
              <a:stretch>
                <a:fillRect t="-1774" b="-1774"/>
              </a:stretch>
            </a:blipFill>
          </p:spPr>
        </p:sp>
      </p:grpSp>
      <p:grpSp>
        <p:nvGrpSpPr>
          <p:cNvPr id="8" name="Group 8"/>
          <p:cNvGrpSpPr/>
          <p:nvPr/>
        </p:nvGrpSpPr>
        <p:grpSpPr>
          <a:xfrm>
            <a:off x="0" y="1655057"/>
            <a:ext cx="18288000" cy="504825"/>
            <a:chOff x="0" y="0"/>
            <a:chExt cx="24384000" cy="673100"/>
          </a:xfrm>
        </p:grpSpPr>
        <p:sp>
          <p:nvSpPr>
            <p:cNvPr id="9" name="Freeform 9"/>
            <p:cNvSpPr/>
            <p:nvPr/>
          </p:nvSpPr>
          <p:spPr>
            <a:xfrm>
              <a:off x="0" y="0"/>
              <a:ext cx="24384000" cy="673100"/>
            </a:xfrm>
            <a:custGeom>
              <a:avLst/>
              <a:gdLst/>
              <a:ahLst/>
              <a:cxnLst/>
              <a:rect l="l" t="t" r="r" b="b"/>
              <a:pathLst>
                <a:path w="24384000" h="673100">
                  <a:moveTo>
                    <a:pt x="0" y="0"/>
                  </a:moveTo>
                  <a:lnTo>
                    <a:pt x="24384000" y="0"/>
                  </a:lnTo>
                  <a:lnTo>
                    <a:pt x="24384000" y="673100"/>
                  </a:lnTo>
                  <a:lnTo>
                    <a:pt x="0" y="673100"/>
                  </a:lnTo>
                  <a:close/>
                </a:path>
              </a:pathLst>
            </a:custGeom>
            <a:solidFill>
              <a:srgbClr val="000000">
                <a:alpha val="0"/>
              </a:srgbClr>
            </a:solidFill>
          </p:spPr>
        </p:sp>
        <p:sp>
          <p:nvSpPr>
            <p:cNvPr id="10" name="TextBox 10"/>
            <p:cNvSpPr txBox="1"/>
            <p:nvPr/>
          </p:nvSpPr>
          <p:spPr>
            <a:xfrm>
              <a:off x="0" y="9525"/>
              <a:ext cx="24384000" cy="6635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IDENTIFY ALL MOVIES THAT ARE IN THE HINDI LANGUAGE</a:t>
              </a:r>
            </a:p>
          </p:txBody>
        </p:sp>
      </p:grpSp>
      <p:grpSp>
        <p:nvGrpSpPr>
          <p:cNvPr id="11" name="Group 11"/>
          <p:cNvGrpSpPr/>
          <p:nvPr/>
        </p:nvGrpSpPr>
        <p:grpSpPr>
          <a:xfrm>
            <a:off x="2547938" y="6577400"/>
            <a:ext cx="13192125" cy="2066925"/>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0" y="0"/>
              <a:ext cx="17589500" cy="2755900"/>
              <a:chOff x="0" y="0"/>
              <a:chExt cx="17589500" cy="2755900"/>
            </a:xfrm>
          </p:grpSpPr>
          <p:sp>
            <p:nvSpPr>
              <p:cNvPr id="14" name="Freeform 14"/>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5" name="TextBox 15"/>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extract a list of movies produced in the Hindi language. This helps in analyzing the contributions of the Hindi film industry and understanding its growth.</a:t>
                </a:r>
              </a:p>
            </p:txBody>
          </p:sp>
        </p:grpSp>
      </p:grpSp>
      <p:sp>
        <p:nvSpPr>
          <p:cNvPr id="16" name="Freeform 16"/>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2032933" y="3570106"/>
            <a:ext cx="8448833" cy="1979644"/>
            <a:chOff x="0" y="0"/>
            <a:chExt cx="30157678" cy="7066236"/>
          </a:xfrm>
        </p:grpSpPr>
        <p:sp>
          <p:nvSpPr>
            <p:cNvPr id="5" name="Freeform 5"/>
            <p:cNvSpPr/>
            <p:nvPr/>
          </p:nvSpPr>
          <p:spPr>
            <a:xfrm>
              <a:off x="0" y="0"/>
              <a:ext cx="30157706" cy="7066169"/>
            </a:xfrm>
            <a:custGeom>
              <a:avLst/>
              <a:gdLst/>
              <a:ahLst/>
              <a:cxnLst/>
              <a:rect l="l" t="t" r="r" b="b"/>
              <a:pathLst>
                <a:path w="30157706" h="7066169">
                  <a:moveTo>
                    <a:pt x="0" y="0"/>
                  </a:moveTo>
                  <a:lnTo>
                    <a:pt x="30157706" y="0"/>
                  </a:lnTo>
                  <a:lnTo>
                    <a:pt x="30157706" y="7066169"/>
                  </a:lnTo>
                  <a:lnTo>
                    <a:pt x="0" y="7066169"/>
                  </a:lnTo>
                  <a:lnTo>
                    <a:pt x="0" y="0"/>
                  </a:lnTo>
                  <a:close/>
                </a:path>
              </a:pathLst>
            </a:custGeom>
            <a:blipFill>
              <a:blip r:embed="rId4"/>
              <a:stretch>
                <a:fillRect l="-342" r="-342"/>
              </a:stretch>
            </a:blipFill>
          </p:spPr>
        </p:sp>
      </p:grpSp>
      <p:grpSp>
        <p:nvGrpSpPr>
          <p:cNvPr id="6" name="Group 6"/>
          <p:cNvGrpSpPr/>
          <p:nvPr/>
        </p:nvGrpSpPr>
        <p:grpSpPr>
          <a:xfrm>
            <a:off x="11004989" y="2748864"/>
            <a:ext cx="4838226" cy="3622127"/>
            <a:chOff x="0" y="0"/>
            <a:chExt cx="6615273" cy="4952509"/>
          </a:xfrm>
        </p:grpSpPr>
        <p:sp>
          <p:nvSpPr>
            <p:cNvPr id="7" name="Freeform 7"/>
            <p:cNvSpPr/>
            <p:nvPr/>
          </p:nvSpPr>
          <p:spPr>
            <a:xfrm>
              <a:off x="0" y="0"/>
              <a:ext cx="6615303" cy="4952569"/>
            </a:xfrm>
            <a:custGeom>
              <a:avLst/>
              <a:gdLst/>
              <a:ahLst/>
              <a:cxnLst/>
              <a:rect l="l" t="t" r="r" b="b"/>
              <a:pathLst>
                <a:path w="6615303" h="4952569">
                  <a:moveTo>
                    <a:pt x="0" y="0"/>
                  </a:moveTo>
                  <a:lnTo>
                    <a:pt x="6615303" y="0"/>
                  </a:lnTo>
                  <a:lnTo>
                    <a:pt x="6615303" y="4952569"/>
                  </a:lnTo>
                  <a:lnTo>
                    <a:pt x="0" y="4952569"/>
                  </a:lnTo>
                  <a:lnTo>
                    <a:pt x="0" y="0"/>
                  </a:lnTo>
                  <a:close/>
                </a:path>
              </a:pathLst>
            </a:custGeom>
            <a:blipFill>
              <a:blip r:embed="rId5"/>
              <a:stretch>
                <a:fillRect t="-1125" b="-1123"/>
              </a:stretch>
            </a:blipFill>
          </p:spPr>
        </p:sp>
      </p:grpSp>
      <p:grpSp>
        <p:nvGrpSpPr>
          <p:cNvPr id="8" name="Group 8"/>
          <p:cNvGrpSpPr/>
          <p:nvPr/>
        </p:nvGrpSpPr>
        <p:grpSpPr>
          <a:xfrm>
            <a:off x="0" y="1655057"/>
            <a:ext cx="18288000" cy="504825"/>
            <a:chOff x="0" y="0"/>
            <a:chExt cx="24384000" cy="673100"/>
          </a:xfrm>
        </p:grpSpPr>
        <p:sp>
          <p:nvSpPr>
            <p:cNvPr id="9" name="Freeform 9"/>
            <p:cNvSpPr/>
            <p:nvPr/>
          </p:nvSpPr>
          <p:spPr>
            <a:xfrm>
              <a:off x="0" y="0"/>
              <a:ext cx="24384000" cy="673100"/>
            </a:xfrm>
            <a:custGeom>
              <a:avLst/>
              <a:gdLst/>
              <a:ahLst/>
              <a:cxnLst/>
              <a:rect l="l" t="t" r="r" b="b"/>
              <a:pathLst>
                <a:path w="24384000" h="673100">
                  <a:moveTo>
                    <a:pt x="0" y="0"/>
                  </a:moveTo>
                  <a:lnTo>
                    <a:pt x="24384000" y="0"/>
                  </a:lnTo>
                  <a:lnTo>
                    <a:pt x="24384000" y="673100"/>
                  </a:lnTo>
                  <a:lnTo>
                    <a:pt x="0" y="673100"/>
                  </a:lnTo>
                  <a:close/>
                </a:path>
              </a:pathLst>
            </a:custGeom>
            <a:solidFill>
              <a:srgbClr val="000000">
                <a:alpha val="0"/>
              </a:srgbClr>
            </a:solidFill>
          </p:spPr>
        </p:sp>
        <p:sp>
          <p:nvSpPr>
            <p:cNvPr id="10" name="TextBox 10"/>
            <p:cNvSpPr txBox="1"/>
            <p:nvPr/>
          </p:nvSpPr>
          <p:spPr>
            <a:xfrm>
              <a:off x="0" y="9525"/>
              <a:ext cx="24384000" cy="6635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IDENTIFY MOVIES ARE THERE IN EACH LANGUAGE</a:t>
              </a:r>
            </a:p>
          </p:txBody>
        </p:sp>
      </p:grpSp>
      <p:grpSp>
        <p:nvGrpSpPr>
          <p:cNvPr id="11" name="Group 11"/>
          <p:cNvGrpSpPr/>
          <p:nvPr/>
        </p:nvGrpSpPr>
        <p:grpSpPr>
          <a:xfrm>
            <a:off x="2547938" y="6592640"/>
            <a:ext cx="13192125" cy="2066925"/>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3" name="Group 13"/>
            <p:cNvGrpSpPr/>
            <p:nvPr/>
          </p:nvGrpSpPr>
          <p:grpSpPr>
            <a:xfrm>
              <a:off x="0" y="0"/>
              <a:ext cx="17589500" cy="2755900"/>
              <a:chOff x="0" y="0"/>
              <a:chExt cx="17589500" cy="2755900"/>
            </a:xfrm>
          </p:grpSpPr>
          <p:sp>
            <p:nvSpPr>
              <p:cNvPr id="14" name="Freeform 14"/>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5" name="TextBox 15"/>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retrieve the number of movies available in different languages. This helps in understanding linguistic diversity in the movie industry.</a:t>
                </a:r>
              </a:p>
            </p:txBody>
          </p:sp>
        </p:grpSp>
      </p:grpSp>
      <p:sp>
        <p:nvSpPr>
          <p:cNvPr id="16" name="Freeform 16"/>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028700" y="3048134"/>
            <a:ext cx="8422488" cy="3155364"/>
            <a:chOff x="0" y="0"/>
            <a:chExt cx="11229983" cy="4207152"/>
          </a:xfrm>
        </p:grpSpPr>
        <p:sp>
          <p:nvSpPr>
            <p:cNvPr id="5" name="Freeform 5"/>
            <p:cNvSpPr/>
            <p:nvPr/>
          </p:nvSpPr>
          <p:spPr>
            <a:xfrm>
              <a:off x="0" y="0"/>
              <a:ext cx="11229984" cy="4207129"/>
            </a:xfrm>
            <a:custGeom>
              <a:avLst/>
              <a:gdLst/>
              <a:ahLst/>
              <a:cxnLst/>
              <a:rect l="l" t="t" r="r" b="b"/>
              <a:pathLst>
                <a:path w="11229984" h="4207129">
                  <a:moveTo>
                    <a:pt x="0" y="0"/>
                  </a:moveTo>
                  <a:lnTo>
                    <a:pt x="11229984" y="0"/>
                  </a:lnTo>
                  <a:lnTo>
                    <a:pt x="11229984" y="4207129"/>
                  </a:lnTo>
                  <a:lnTo>
                    <a:pt x="0" y="4207129"/>
                  </a:lnTo>
                  <a:lnTo>
                    <a:pt x="0" y="0"/>
                  </a:lnTo>
                  <a:close/>
                </a:path>
              </a:pathLst>
            </a:custGeom>
            <a:blipFill>
              <a:blip r:embed="rId3"/>
              <a:stretch>
                <a:fillRect l="-2778" r="-2778"/>
              </a:stretch>
            </a:blipFill>
          </p:spPr>
        </p:sp>
      </p:grpSp>
      <p:grpSp>
        <p:nvGrpSpPr>
          <p:cNvPr id="6" name="Group 6"/>
          <p:cNvGrpSpPr/>
          <p:nvPr/>
        </p:nvGrpSpPr>
        <p:grpSpPr>
          <a:xfrm>
            <a:off x="10030781" y="3472701"/>
            <a:ext cx="6362700" cy="2204199"/>
            <a:chOff x="0" y="0"/>
            <a:chExt cx="8483600" cy="3081321"/>
          </a:xfrm>
        </p:grpSpPr>
        <p:sp>
          <p:nvSpPr>
            <p:cNvPr id="7" name="Freeform 7"/>
            <p:cNvSpPr/>
            <p:nvPr/>
          </p:nvSpPr>
          <p:spPr>
            <a:xfrm>
              <a:off x="0" y="0"/>
              <a:ext cx="8483600" cy="3081274"/>
            </a:xfrm>
            <a:custGeom>
              <a:avLst/>
              <a:gdLst/>
              <a:ahLst/>
              <a:cxnLst/>
              <a:rect l="l" t="t" r="r" b="b"/>
              <a:pathLst>
                <a:path w="8483600" h="3081274">
                  <a:moveTo>
                    <a:pt x="0" y="0"/>
                  </a:moveTo>
                  <a:lnTo>
                    <a:pt x="8483600" y="0"/>
                  </a:lnTo>
                  <a:lnTo>
                    <a:pt x="8483600" y="3081274"/>
                  </a:lnTo>
                  <a:lnTo>
                    <a:pt x="0" y="3081274"/>
                  </a:lnTo>
                  <a:lnTo>
                    <a:pt x="0" y="0"/>
                  </a:lnTo>
                  <a:close/>
                </a:path>
              </a:pathLst>
            </a:custGeom>
            <a:blipFill>
              <a:blip r:embed="rId4"/>
              <a:stretch>
                <a:fillRect l="-3123" r="-3123" b="-1"/>
              </a:stretch>
            </a:blipFill>
          </p:spPr>
        </p:sp>
      </p:grpSp>
      <p:grpSp>
        <p:nvGrpSpPr>
          <p:cNvPr id="8" name="Group 8"/>
          <p:cNvGrpSpPr/>
          <p:nvPr/>
        </p:nvGrpSpPr>
        <p:grpSpPr>
          <a:xfrm>
            <a:off x="0" y="1655057"/>
            <a:ext cx="18288000" cy="1019175"/>
            <a:chOff x="0" y="0"/>
            <a:chExt cx="24384000" cy="1358900"/>
          </a:xfrm>
        </p:grpSpPr>
        <p:sp>
          <p:nvSpPr>
            <p:cNvPr id="9" name="Freeform 9"/>
            <p:cNvSpPr/>
            <p:nvPr/>
          </p:nvSpPr>
          <p:spPr>
            <a:xfrm>
              <a:off x="0" y="0"/>
              <a:ext cx="24384000" cy="1358900"/>
            </a:xfrm>
            <a:custGeom>
              <a:avLst/>
              <a:gdLst/>
              <a:ahLst/>
              <a:cxnLst/>
              <a:rect l="l" t="t" r="r" b="b"/>
              <a:pathLst>
                <a:path w="24384000" h="1358900">
                  <a:moveTo>
                    <a:pt x="0" y="0"/>
                  </a:moveTo>
                  <a:lnTo>
                    <a:pt x="24384000" y="0"/>
                  </a:lnTo>
                  <a:lnTo>
                    <a:pt x="24384000" y="1358900"/>
                  </a:lnTo>
                  <a:lnTo>
                    <a:pt x="0" y="1358900"/>
                  </a:lnTo>
                  <a:close/>
                </a:path>
              </a:pathLst>
            </a:custGeom>
            <a:solidFill>
              <a:srgbClr val="000000">
                <a:alpha val="0"/>
              </a:srgbClr>
            </a:solidFill>
          </p:spPr>
        </p:sp>
        <p:sp>
          <p:nvSpPr>
            <p:cNvPr id="10" name="TextBox 10"/>
            <p:cNvSpPr txBox="1"/>
            <p:nvPr/>
          </p:nvSpPr>
          <p:spPr>
            <a:xfrm>
              <a:off x="0" y="9525"/>
              <a:ext cx="24384000" cy="13493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IDENTIFY THE HIGHEST, LOWEST, AND AVERAGE IMDB RATINGS OF MOVIES PRODUCED BY MARVEL STUDIOS</a:t>
              </a:r>
            </a:p>
          </p:txBody>
        </p:sp>
      </p:grpSp>
      <p:grpSp>
        <p:nvGrpSpPr>
          <p:cNvPr id="11" name="Group 11"/>
          <p:cNvGrpSpPr/>
          <p:nvPr/>
        </p:nvGrpSpPr>
        <p:grpSpPr>
          <a:xfrm>
            <a:off x="2547938" y="6577400"/>
            <a:ext cx="13192125" cy="2066925"/>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0" y="0"/>
              <a:ext cx="17589500" cy="2755900"/>
              <a:chOff x="0" y="0"/>
              <a:chExt cx="17589500" cy="2755900"/>
            </a:xfrm>
          </p:grpSpPr>
          <p:sp>
            <p:nvSpPr>
              <p:cNvPr id="14" name="Freeform 14"/>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5" name="TextBox 15"/>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evaluate the performance of Marvel Studios movies in terms of IMDb ratings. This helps in analyzing audience reception and determining the studio’s success rate.</a:t>
                </a:r>
              </a:p>
            </p:txBody>
          </p:sp>
        </p:grpSp>
      </p:grpSp>
      <p:sp>
        <p:nvSpPr>
          <p:cNvPr id="16" name="Freeform 16"/>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2788920" y="3162300"/>
            <a:ext cx="7171907" cy="2617233"/>
            <a:chOff x="0" y="0"/>
            <a:chExt cx="9562543" cy="3489644"/>
          </a:xfrm>
        </p:grpSpPr>
        <p:sp>
          <p:nvSpPr>
            <p:cNvPr id="5" name="Freeform 5"/>
            <p:cNvSpPr/>
            <p:nvPr/>
          </p:nvSpPr>
          <p:spPr>
            <a:xfrm>
              <a:off x="0" y="0"/>
              <a:ext cx="9562592" cy="3489706"/>
            </a:xfrm>
            <a:custGeom>
              <a:avLst/>
              <a:gdLst/>
              <a:ahLst/>
              <a:cxnLst/>
              <a:rect l="l" t="t" r="r" b="b"/>
              <a:pathLst>
                <a:path w="9562592" h="3489706">
                  <a:moveTo>
                    <a:pt x="0" y="0"/>
                  </a:moveTo>
                  <a:lnTo>
                    <a:pt x="9562592" y="0"/>
                  </a:lnTo>
                  <a:lnTo>
                    <a:pt x="9562592" y="3489706"/>
                  </a:lnTo>
                  <a:lnTo>
                    <a:pt x="0" y="3489706"/>
                  </a:lnTo>
                  <a:lnTo>
                    <a:pt x="0" y="0"/>
                  </a:lnTo>
                  <a:close/>
                </a:path>
              </a:pathLst>
            </a:custGeom>
            <a:blipFill>
              <a:blip r:embed="rId3"/>
              <a:stretch>
                <a:fillRect t="-10519" b="-10517"/>
              </a:stretch>
            </a:blipFill>
          </p:spPr>
        </p:sp>
      </p:grpSp>
      <p:grpSp>
        <p:nvGrpSpPr>
          <p:cNvPr id="6" name="Group 6"/>
          <p:cNvGrpSpPr/>
          <p:nvPr/>
        </p:nvGrpSpPr>
        <p:grpSpPr>
          <a:xfrm>
            <a:off x="10189427" y="3162300"/>
            <a:ext cx="5724064" cy="2706573"/>
            <a:chOff x="0" y="0"/>
            <a:chExt cx="7632085" cy="3608764"/>
          </a:xfrm>
        </p:grpSpPr>
        <p:sp>
          <p:nvSpPr>
            <p:cNvPr id="7" name="Freeform 7"/>
            <p:cNvSpPr/>
            <p:nvPr/>
          </p:nvSpPr>
          <p:spPr>
            <a:xfrm>
              <a:off x="0" y="0"/>
              <a:ext cx="7632091" cy="3608705"/>
            </a:xfrm>
            <a:custGeom>
              <a:avLst/>
              <a:gdLst/>
              <a:ahLst/>
              <a:cxnLst/>
              <a:rect l="l" t="t" r="r" b="b"/>
              <a:pathLst>
                <a:path w="7632091" h="3608705">
                  <a:moveTo>
                    <a:pt x="0" y="0"/>
                  </a:moveTo>
                  <a:lnTo>
                    <a:pt x="7632091" y="0"/>
                  </a:lnTo>
                  <a:lnTo>
                    <a:pt x="7632091" y="3608705"/>
                  </a:lnTo>
                  <a:lnTo>
                    <a:pt x="0" y="3608705"/>
                  </a:lnTo>
                  <a:lnTo>
                    <a:pt x="0" y="0"/>
                  </a:lnTo>
                  <a:close/>
                </a:path>
              </a:pathLst>
            </a:custGeom>
            <a:blipFill>
              <a:blip r:embed="rId4"/>
              <a:stretch>
                <a:fillRect l="-6311" r="-6311" b="-1"/>
              </a:stretch>
            </a:blipFill>
          </p:spPr>
        </p:sp>
      </p:grpSp>
      <p:grpSp>
        <p:nvGrpSpPr>
          <p:cNvPr id="8" name="Group 8"/>
          <p:cNvGrpSpPr/>
          <p:nvPr/>
        </p:nvGrpSpPr>
        <p:grpSpPr>
          <a:xfrm>
            <a:off x="0" y="1655057"/>
            <a:ext cx="18288000" cy="504825"/>
            <a:chOff x="0" y="0"/>
            <a:chExt cx="24384000" cy="673100"/>
          </a:xfrm>
        </p:grpSpPr>
        <p:sp>
          <p:nvSpPr>
            <p:cNvPr id="9" name="Freeform 9"/>
            <p:cNvSpPr/>
            <p:nvPr/>
          </p:nvSpPr>
          <p:spPr>
            <a:xfrm>
              <a:off x="0" y="0"/>
              <a:ext cx="24384000" cy="673100"/>
            </a:xfrm>
            <a:custGeom>
              <a:avLst/>
              <a:gdLst/>
              <a:ahLst/>
              <a:cxnLst/>
              <a:rect l="l" t="t" r="r" b="b"/>
              <a:pathLst>
                <a:path w="24384000" h="673100">
                  <a:moveTo>
                    <a:pt x="0" y="0"/>
                  </a:moveTo>
                  <a:lnTo>
                    <a:pt x="24384000" y="0"/>
                  </a:lnTo>
                  <a:lnTo>
                    <a:pt x="24384000" y="673100"/>
                  </a:lnTo>
                  <a:lnTo>
                    <a:pt x="0" y="673100"/>
                  </a:lnTo>
                  <a:close/>
                </a:path>
              </a:pathLst>
            </a:custGeom>
            <a:solidFill>
              <a:srgbClr val="000000">
                <a:alpha val="0"/>
              </a:srgbClr>
            </a:solidFill>
          </p:spPr>
        </p:sp>
        <p:sp>
          <p:nvSpPr>
            <p:cNvPr id="10" name="TextBox 10"/>
            <p:cNvSpPr txBox="1"/>
            <p:nvPr/>
          </p:nvSpPr>
          <p:spPr>
            <a:xfrm>
              <a:off x="0" y="9525"/>
              <a:ext cx="24384000" cy="6635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MOVIES IN EACH INDUSTRY, AND WHAT IS THEIR AVERAGE IMDB RATING</a:t>
              </a:r>
            </a:p>
          </p:txBody>
        </p:sp>
      </p:grpSp>
      <p:grpSp>
        <p:nvGrpSpPr>
          <p:cNvPr id="11" name="Group 11"/>
          <p:cNvGrpSpPr/>
          <p:nvPr/>
        </p:nvGrpSpPr>
        <p:grpSpPr>
          <a:xfrm>
            <a:off x="2547938" y="6577400"/>
            <a:ext cx="13192125" cy="2066925"/>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0" y="0"/>
              <a:ext cx="17589500" cy="2755900"/>
              <a:chOff x="0" y="0"/>
              <a:chExt cx="17589500" cy="2755900"/>
            </a:xfrm>
          </p:grpSpPr>
          <p:sp>
            <p:nvSpPr>
              <p:cNvPr id="14" name="Freeform 14"/>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5" name="TextBox 15"/>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compare different movie industries based on their average IMDb ratings. This helps in assessing the overall quality and reception of movies from each industry.</a:t>
                </a:r>
              </a:p>
            </p:txBody>
          </p:sp>
        </p:grpSp>
      </p:grpSp>
      <p:sp>
        <p:nvSpPr>
          <p:cNvPr id="16" name="Freeform 16"/>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1873349"/>
            <a:ext cx="18066335" cy="504825"/>
            <a:chOff x="0" y="0"/>
            <a:chExt cx="24088447" cy="673100"/>
          </a:xfrm>
        </p:grpSpPr>
        <p:sp>
          <p:nvSpPr>
            <p:cNvPr id="5" name="Freeform 5"/>
            <p:cNvSpPr/>
            <p:nvPr/>
          </p:nvSpPr>
          <p:spPr>
            <a:xfrm>
              <a:off x="0" y="0"/>
              <a:ext cx="24088447" cy="673100"/>
            </a:xfrm>
            <a:custGeom>
              <a:avLst/>
              <a:gdLst/>
              <a:ahLst/>
              <a:cxnLst/>
              <a:rect l="l" t="t" r="r" b="b"/>
              <a:pathLst>
                <a:path w="24088447" h="673100">
                  <a:moveTo>
                    <a:pt x="0" y="0"/>
                  </a:moveTo>
                  <a:lnTo>
                    <a:pt x="24088447" y="0"/>
                  </a:lnTo>
                  <a:lnTo>
                    <a:pt x="24088447" y="673100"/>
                  </a:lnTo>
                  <a:lnTo>
                    <a:pt x="0" y="673100"/>
                  </a:lnTo>
                  <a:close/>
                </a:path>
              </a:pathLst>
            </a:custGeom>
            <a:solidFill>
              <a:srgbClr val="000000">
                <a:alpha val="0"/>
              </a:srgbClr>
            </a:solidFill>
          </p:spPr>
        </p:sp>
        <p:sp>
          <p:nvSpPr>
            <p:cNvPr id="6" name="TextBox 6"/>
            <p:cNvSpPr txBox="1"/>
            <p:nvPr/>
          </p:nvSpPr>
          <p:spPr>
            <a:xfrm>
              <a:off x="0" y="9525"/>
              <a:ext cx="24088447" cy="6635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DETERMINE THE TOTAL REVENUE OF MOVIES GROUPED BY INDUSTRY</a:t>
              </a:r>
            </a:p>
          </p:txBody>
        </p:sp>
      </p:grpSp>
      <p:sp>
        <p:nvSpPr>
          <p:cNvPr id="7" name="Freeform 7"/>
          <p:cNvSpPr/>
          <p:nvPr/>
        </p:nvSpPr>
        <p:spPr>
          <a:xfrm>
            <a:off x="2294760" y="3507184"/>
            <a:ext cx="7726650" cy="1882120"/>
          </a:xfrm>
          <a:custGeom>
            <a:avLst/>
            <a:gdLst/>
            <a:ahLst/>
            <a:cxnLst/>
            <a:rect l="l" t="t" r="r" b="b"/>
            <a:pathLst>
              <a:path w="7726650" h="1882120">
                <a:moveTo>
                  <a:pt x="0" y="0"/>
                </a:moveTo>
                <a:lnTo>
                  <a:pt x="7726650" y="0"/>
                </a:lnTo>
                <a:lnTo>
                  <a:pt x="7726650" y="1882121"/>
                </a:lnTo>
                <a:lnTo>
                  <a:pt x="0" y="1882121"/>
                </a:lnTo>
                <a:lnTo>
                  <a:pt x="0" y="0"/>
                </a:lnTo>
                <a:close/>
              </a:path>
            </a:pathLst>
          </a:custGeom>
          <a:blipFill>
            <a:blip r:embed="rId3"/>
            <a:stretch>
              <a:fillRect l="-2181" t="-3645" b="-3645"/>
            </a:stretch>
          </a:blipFill>
        </p:spPr>
      </p:sp>
      <p:sp>
        <p:nvSpPr>
          <p:cNvPr id="8" name="Freeform 8"/>
          <p:cNvSpPr/>
          <p:nvPr/>
        </p:nvSpPr>
        <p:spPr>
          <a:xfrm>
            <a:off x="10329864" y="3181402"/>
            <a:ext cx="5410198" cy="2533685"/>
          </a:xfrm>
          <a:custGeom>
            <a:avLst/>
            <a:gdLst/>
            <a:ahLst/>
            <a:cxnLst/>
            <a:rect l="l" t="t" r="r" b="b"/>
            <a:pathLst>
              <a:path w="5410198" h="2533685">
                <a:moveTo>
                  <a:pt x="0" y="0"/>
                </a:moveTo>
                <a:lnTo>
                  <a:pt x="5410198" y="0"/>
                </a:lnTo>
                <a:lnTo>
                  <a:pt x="5410198" y="2533685"/>
                </a:lnTo>
                <a:lnTo>
                  <a:pt x="0" y="2533685"/>
                </a:lnTo>
                <a:lnTo>
                  <a:pt x="0" y="0"/>
                </a:lnTo>
                <a:close/>
              </a:path>
            </a:pathLst>
          </a:custGeom>
          <a:blipFill>
            <a:blip r:embed="rId4"/>
            <a:stretch>
              <a:fillRect l="-176" r="-176"/>
            </a:stretch>
          </a:blipFill>
        </p:spPr>
      </p:sp>
      <p:grpSp>
        <p:nvGrpSpPr>
          <p:cNvPr id="9" name="Group 9"/>
          <p:cNvGrpSpPr/>
          <p:nvPr/>
        </p:nvGrpSpPr>
        <p:grpSpPr>
          <a:xfrm>
            <a:off x="2547938" y="6577400"/>
            <a:ext cx="13192125" cy="2066925"/>
            <a:chOff x="0" y="0"/>
            <a:chExt cx="17589500" cy="2755900"/>
          </a:xfrm>
        </p:grpSpPr>
        <p:sp>
          <p:nvSpPr>
            <p:cNvPr id="10" name="Freeform 10"/>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0" y="0"/>
              <a:ext cx="17589500" cy="2755900"/>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3" name="TextBox 13"/>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analyze the total revenue generated by movies in different industries. This helps in comparing financial performance across industries.</a:t>
                </a:r>
              </a:p>
            </p:txBody>
          </p:sp>
        </p:grpSp>
      </p:grpSp>
      <p:sp>
        <p:nvSpPr>
          <p:cNvPr id="14" name="Freeform 14"/>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2552701" y="3314084"/>
            <a:ext cx="6591300" cy="2417540"/>
            <a:chOff x="0" y="0"/>
            <a:chExt cx="8788400" cy="3223387"/>
          </a:xfrm>
        </p:grpSpPr>
        <p:sp>
          <p:nvSpPr>
            <p:cNvPr id="5" name="Freeform 5"/>
            <p:cNvSpPr/>
            <p:nvPr/>
          </p:nvSpPr>
          <p:spPr>
            <a:xfrm>
              <a:off x="0" y="0"/>
              <a:ext cx="8788400" cy="3223387"/>
            </a:xfrm>
            <a:custGeom>
              <a:avLst/>
              <a:gdLst/>
              <a:ahLst/>
              <a:cxnLst/>
              <a:rect l="l" t="t" r="r" b="b"/>
              <a:pathLst>
                <a:path w="8788400" h="3223387">
                  <a:moveTo>
                    <a:pt x="0" y="0"/>
                  </a:moveTo>
                  <a:lnTo>
                    <a:pt x="8788400" y="0"/>
                  </a:lnTo>
                  <a:lnTo>
                    <a:pt x="8788400" y="3223387"/>
                  </a:lnTo>
                  <a:lnTo>
                    <a:pt x="0" y="3223387"/>
                  </a:lnTo>
                  <a:lnTo>
                    <a:pt x="0" y="0"/>
                  </a:lnTo>
                  <a:close/>
                </a:path>
              </a:pathLst>
            </a:custGeom>
            <a:blipFill>
              <a:blip r:embed="rId3"/>
              <a:stretch>
                <a:fillRect t="-240" b="-240"/>
              </a:stretch>
            </a:blipFill>
          </p:spPr>
        </p:sp>
      </p:grpSp>
      <p:grpSp>
        <p:nvGrpSpPr>
          <p:cNvPr id="6" name="Group 6"/>
          <p:cNvGrpSpPr/>
          <p:nvPr/>
        </p:nvGrpSpPr>
        <p:grpSpPr>
          <a:xfrm>
            <a:off x="9601201" y="3223950"/>
            <a:ext cx="5867400" cy="2507674"/>
            <a:chOff x="0" y="0"/>
            <a:chExt cx="7823200" cy="3223387"/>
          </a:xfrm>
        </p:grpSpPr>
        <p:sp>
          <p:nvSpPr>
            <p:cNvPr id="7" name="Freeform 7"/>
            <p:cNvSpPr/>
            <p:nvPr/>
          </p:nvSpPr>
          <p:spPr>
            <a:xfrm>
              <a:off x="0" y="0"/>
              <a:ext cx="7823200" cy="3223387"/>
            </a:xfrm>
            <a:custGeom>
              <a:avLst/>
              <a:gdLst/>
              <a:ahLst/>
              <a:cxnLst/>
              <a:rect l="l" t="t" r="r" b="b"/>
              <a:pathLst>
                <a:path w="7823200" h="3223387">
                  <a:moveTo>
                    <a:pt x="0" y="0"/>
                  </a:moveTo>
                  <a:lnTo>
                    <a:pt x="7823200" y="0"/>
                  </a:lnTo>
                  <a:lnTo>
                    <a:pt x="7823200" y="3223387"/>
                  </a:lnTo>
                  <a:lnTo>
                    <a:pt x="0" y="3223387"/>
                  </a:lnTo>
                  <a:lnTo>
                    <a:pt x="0" y="0"/>
                  </a:lnTo>
                  <a:close/>
                </a:path>
              </a:pathLst>
            </a:custGeom>
            <a:blipFill>
              <a:blip r:embed="rId4"/>
              <a:stretch>
                <a:fillRect t="-26186" b="-26186"/>
              </a:stretch>
            </a:blipFill>
          </p:spPr>
        </p:sp>
      </p:grpSp>
      <p:grpSp>
        <p:nvGrpSpPr>
          <p:cNvPr id="8" name="Group 8"/>
          <p:cNvGrpSpPr/>
          <p:nvPr/>
        </p:nvGrpSpPr>
        <p:grpSpPr>
          <a:xfrm>
            <a:off x="0" y="1873349"/>
            <a:ext cx="18066335" cy="504825"/>
            <a:chOff x="0" y="0"/>
            <a:chExt cx="24088447" cy="673100"/>
          </a:xfrm>
        </p:grpSpPr>
        <p:sp>
          <p:nvSpPr>
            <p:cNvPr id="9" name="Freeform 9"/>
            <p:cNvSpPr/>
            <p:nvPr/>
          </p:nvSpPr>
          <p:spPr>
            <a:xfrm>
              <a:off x="0" y="0"/>
              <a:ext cx="24088447" cy="673100"/>
            </a:xfrm>
            <a:custGeom>
              <a:avLst/>
              <a:gdLst/>
              <a:ahLst/>
              <a:cxnLst/>
              <a:rect l="l" t="t" r="r" b="b"/>
              <a:pathLst>
                <a:path w="24088447" h="673100">
                  <a:moveTo>
                    <a:pt x="0" y="0"/>
                  </a:moveTo>
                  <a:lnTo>
                    <a:pt x="24088447" y="0"/>
                  </a:lnTo>
                  <a:lnTo>
                    <a:pt x="24088447" y="673100"/>
                  </a:lnTo>
                  <a:lnTo>
                    <a:pt x="0" y="673100"/>
                  </a:lnTo>
                  <a:close/>
                </a:path>
              </a:pathLst>
            </a:custGeom>
            <a:solidFill>
              <a:srgbClr val="000000">
                <a:alpha val="0"/>
              </a:srgbClr>
            </a:solidFill>
          </p:spPr>
        </p:sp>
        <p:sp>
          <p:nvSpPr>
            <p:cNvPr id="10" name="TextBox 10"/>
            <p:cNvSpPr txBox="1"/>
            <p:nvPr/>
          </p:nvSpPr>
          <p:spPr>
            <a:xfrm>
              <a:off x="0" y="9525"/>
              <a:ext cx="24088447" cy="6635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DETERMINE THE TOP 5 ACTORS WITH THE HIGHEST NUMBER OF MOVIE APPEARANCES</a:t>
              </a:r>
            </a:p>
          </p:txBody>
        </p:sp>
      </p:grpSp>
      <p:grpSp>
        <p:nvGrpSpPr>
          <p:cNvPr id="11" name="Group 11"/>
          <p:cNvGrpSpPr/>
          <p:nvPr/>
        </p:nvGrpSpPr>
        <p:grpSpPr>
          <a:xfrm>
            <a:off x="2547938" y="6577400"/>
            <a:ext cx="13192125" cy="2066925"/>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0" y="0"/>
              <a:ext cx="17589500" cy="2755900"/>
              <a:chOff x="0" y="0"/>
              <a:chExt cx="17589500" cy="2755900"/>
            </a:xfrm>
          </p:grpSpPr>
          <p:sp>
            <p:nvSpPr>
              <p:cNvPr id="14" name="Freeform 14"/>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5" name="TextBox 15"/>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retrieve the list of actors who have appeared in the most movies. This helps in understanding which actors are most in demand.</a:t>
                </a:r>
              </a:p>
            </p:txBody>
          </p:sp>
        </p:grpSp>
      </p:grpSp>
      <p:sp>
        <p:nvSpPr>
          <p:cNvPr id="16" name="Freeform 16"/>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1873349"/>
            <a:ext cx="18066335" cy="504825"/>
            <a:chOff x="0" y="0"/>
            <a:chExt cx="24088447" cy="673100"/>
          </a:xfrm>
        </p:grpSpPr>
        <p:sp>
          <p:nvSpPr>
            <p:cNvPr id="5" name="Freeform 5"/>
            <p:cNvSpPr/>
            <p:nvPr/>
          </p:nvSpPr>
          <p:spPr>
            <a:xfrm>
              <a:off x="0" y="0"/>
              <a:ext cx="24088447" cy="673100"/>
            </a:xfrm>
            <a:custGeom>
              <a:avLst/>
              <a:gdLst/>
              <a:ahLst/>
              <a:cxnLst/>
              <a:rect l="l" t="t" r="r" b="b"/>
              <a:pathLst>
                <a:path w="24088447" h="673100">
                  <a:moveTo>
                    <a:pt x="0" y="0"/>
                  </a:moveTo>
                  <a:lnTo>
                    <a:pt x="24088447" y="0"/>
                  </a:lnTo>
                  <a:lnTo>
                    <a:pt x="24088447" y="673100"/>
                  </a:lnTo>
                  <a:lnTo>
                    <a:pt x="0" y="673100"/>
                  </a:lnTo>
                  <a:close/>
                </a:path>
              </a:pathLst>
            </a:custGeom>
            <a:solidFill>
              <a:srgbClr val="000000">
                <a:alpha val="0"/>
              </a:srgbClr>
            </a:solidFill>
          </p:spPr>
        </p:sp>
        <p:sp>
          <p:nvSpPr>
            <p:cNvPr id="6" name="TextBox 6"/>
            <p:cNvSpPr txBox="1"/>
            <p:nvPr/>
          </p:nvSpPr>
          <p:spPr>
            <a:xfrm>
              <a:off x="0" y="9525"/>
              <a:ext cx="24088447" cy="6635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MOVIES FEATURING BOTH CHRIS HEMSWORTH AND ROBERT DOWNEY JR.</a:t>
              </a:r>
            </a:p>
          </p:txBody>
        </p:sp>
      </p:grpSp>
      <p:sp>
        <p:nvSpPr>
          <p:cNvPr id="7" name="Freeform 7"/>
          <p:cNvSpPr/>
          <p:nvPr/>
        </p:nvSpPr>
        <p:spPr>
          <a:xfrm>
            <a:off x="2552700" y="3071371"/>
            <a:ext cx="7543800" cy="3010856"/>
          </a:xfrm>
          <a:custGeom>
            <a:avLst/>
            <a:gdLst/>
            <a:ahLst/>
            <a:cxnLst/>
            <a:rect l="l" t="t" r="r" b="b"/>
            <a:pathLst>
              <a:path w="7543800" h="3010856">
                <a:moveTo>
                  <a:pt x="0" y="0"/>
                </a:moveTo>
                <a:lnTo>
                  <a:pt x="7543800" y="0"/>
                </a:lnTo>
                <a:lnTo>
                  <a:pt x="7543800" y="3010856"/>
                </a:lnTo>
                <a:lnTo>
                  <a:pt x="0" y="3010856"/>
                </a:lnTo>
                <a:lnTo>
                  <a:pt x="0" y="0"/>
                </a:lnTo>
                <a:close/>
              </a:path>
            </a:pathLst>
          </a:custGeom>
          <a:blipFill>
            <a:blip r:embed="rId3"/>
            <a:stretch>
              <a:fillRect t="-1872" b="-1872"/>
            </a:stretch>
          </a:blipFill>
        </p:spPr>
      </p:sp>
      <p:sp>
        <p:nvSpPr>
          <p:cNvPr id="8" name="Freeform 8"/>
          <p:cNvSpPr/>
          <p:nvPr/>
        </p:nvSpPr>
        <p:spPr>
          <a:xfrm>
            <a:off x="10820400" y="3643756"/>
            <a:ext cx="4419600" cy="1866085"/>
          </a:xfrm>
          <a:custGeom>
            <a:avLst/>
            <a:gdLst/>
            <a:ahLst/>
            <a:cxnLst/>
            <a:rect l="l" t="t" r="r" b="b"/>
            <a:pathLst>
              <a:path w="4419600" h="1866085">
                <a:moveTo>
                  <a:pt x="0" y="0"/>
                </a:moveTo>
                <a:lnTo>
                  <a:pt x="4419600" y="0"/>
                </a:lnTo>
                <a:lnTo>
                  <a:pt x="4419600" y="1866085"/>
                </a:lnTo>
                <a:lnTo>
                  <a:pt x="0" y="1866085"/>
                </a:lnTo>
                <a:lnTo>
                  <a:pt x="0" y="0"/>
                </a:lnTo>
                <a:close/>
              </a:path>
            </a:pathLst>
          </a:custGeom>
          <a:blipFill>
            <a:blip r:embed="rId4"/>
            <a:stretch>
              <a:fillRect t="-13717" b="-13717"/>
            </a:stretch>
          </a:blipFill>
        </p:spPr>
      </p:sp>
      <p:grpSp>
        <p:nvGrpSpPr>
          <p:cNvPr id="9" name="Group 9"/>
          <p:cNvGrpSpPr/>
          <p:nvPr/>
        </p:nvGrpSpPr>
        <p:grpSpPr>
          <a:xfrm>
            <a:off x="2547938" y="6586538"/>
            <a:ext cx="13192125" cy="2066925"/>
            <a:chOff x="0" y="0"/>
            <a:chExt cx="17589500" cy="2755900"/>
          </a:xfrm>
        </p:grpSpPr>
        <p:sp>
          <p:nvSpPr>
            <p:cNvPr id="10" name="Freeform 10"/>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0" y="0"/>
              <a:ext cx="17589500" cy="2755900"/>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3" name="TextBox 13"/>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find movies where Chris Hemsworth and Robert Downey Jr. have acted together. This helps in analyzing collaborations between popular actors.</a:t>
                </a:r>
              </a:p>
            </p:txBody>
          </p:sp>
        </p:grpSp>
      </p:grpSp>
      <p:sp>
        <p:nvSpPr>
          <p:cNvPr id="14" name="Freeform 14"/>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1873349"/>
            <a:ext cx="18066335" cy="504825"/>
            <a:chOff x="0" y="0"/>
            <a:chExt cx="24088447" cy="673100"/>
          </a:xfrm>
        </p:grpSpPr>
        <p:sp>
          <p:nvSpPr>
            <p:cNvPr id="5" name="Freeform 5"/>
            <p:cNvSpPr/>
            <p:nvPr/>
          </p:nvSpPr>
          <p:spPr>
            <a:xfrm>
              <a:off x="0" y="0"/>
              <a:ext cx="24088447" cy="673100"/>
            </a:xfrm>
            <a:custGeom>
              <a:avLst/>
              <a:gdLst/>
              <a:ahLst/>
              <a:cxnLst/>
              <a:rect l="l" t="t" r="r" b="b"/>
              <a:pathLst>
                <a:path w="24088447" h="673100">
                  <a:moveTo>
                    <a:pt x="0" y="0"/>
                  </a:moveTo>
                  <a:lnTo>
                    <a:pt x="24088447" y="0"/>
                  </a:lnTo>
                  <a:lnTo>
                    <a:pt x="24088447" y="673100"/>
                  </a:lnTo>
                  <a:lnTo>
                    <a:pt x="0" y="673100"/>
                  </a:lnTo>
                  <a:close/>
                </a:path>
              </a:pathLst>
            </a:custGeom>
            <a:solidFill>
              <a:srgbClr val="000000">
                <a:alpha val="0"/>
              </a:srgbClr>
            </a:solidFill>
          </p:spPr>
        </p:sp>
        <p:sp>
          <p:nvSpPr>
            <p:cNvPr id="6" name="TextBox 6"/>
            <p:cNvSpPr txBox="1"/>
            <p:nvPr/>
          </p:nvSpPr>
          <p:spPr>
            <a:xfrm>
              <a:off x="0" y="9525"/>
              <a:ext cx="24088447" cy="6635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IDENTIFY ACTORS WHO HAVE ACTED IN MORE THAN ONE LANGUAGE</a:t>
              </a:r>
            </a:p>
          </p:txBody>
        </p:sp>
      </p:grpSp>
      <p:grpSp>
        <p:nvGrpSpPr>
          <p:cNvPr id="7" name="Group 7"/>
          <p:cNvGrpSpPr/>
          <p:nvPr/>
        </p:nvGrpSpPr>
        <p:grpSpPr>
          <a:xfrm>
            <a:off x="2414897" y="2858157"/>
            <a:ext cx="7259607" cy="3157127"/>
            <a:chOff x="0" y="0"/>
            <a:chExt cx="11570364" cy="5031831"/>
          </a:xfrm>
        </p:grpSpPr>
        <p:sp>
          <p:nvSpPr>
            <p:cNvPr id="8" name="Freeform 8"/>
            <p:cNvSpPr/>
            <p:nvPr/>
          </p:nvSpPr>
          <p:spPr>
            <a:xfrm>
              <a:off x="0" y="0"/>
              <a:ext cx="11570364" cy="5031816"/>
            </a:xfrm>
            <a:custGeom>
              <a:avLst/>
              <a:gdLst/>
              <a:ahLst/>
              <a:cxnLst/>
              <a:rect l="l" t="t" r="r" b="b"/>
              <a:pathLst>
                <a:path w="11570364" h="5031816">
                  <a:moveTo>
                    <a:pt x="0" y="0"/>
                  </a:moveTo>
                  <a:lnTo>
                    <a:pt x="11570364" y="0"/>
                  </a:lnTo>
                  <a:lnTo>
                    <a:pt x="11570364" y="5031816"/>
                  </a:lnTo>
                  <a:lnTo>
                    <a:pt x="0" y="5031816"/>
                  </a:lnTo>
                  <a:lnTo>
                    <a:pt x="0" y="0"/>
                  </a:lnTo>
                  <a:close/>
                </a:path>
              </a:pathLst>
            </a:custGeom>
            <a:blipFill>
              <a:blip r:embed="rId3"/>
              <a:stretch>
                <a:fillRect t="-1150" b="-1150"/>
              </a:stretch>
            </a:blipFill>
          </p:spPr>
        </p:sp>
      </p:grpSp>
      <p:grpSp>
        <p:nvGrpSpPr>
          <p:cNvPr id="9" name="Group 9"/>
          <p:cNvGrpSpPr/>
          <p:nvPr/>
        </p:nvGrpSpPr>
        <p:grpSpPr>
          <a:xfrm>
            <a:off x="10174402" y="3659044"/>
            <a:ext cx="4559990" cy="1652862"/>
            <a:chOff x="0" y="0"/>
            <a:chExt cx="9180065" cy="3327503"/>
          </a:xfrm>
        </p:grpSpPr>
        <p:sp>
          <p:nvSpPr>
            <p:cNvPr id="10" name="Freeform 10"/>
            <p:cNvSpPr/>
            <p:nvPr/>
          </p:nvSpPr>
          <p:spPr>
            <a:xfrm>
              <a:off x="0" y="0"/>
              <a:ext cx="9180064" cy="3327527"/>
            </a:xfrm>
            <a:custGeom>
              <a:avLst/>
              <a:gdLst/>
              <a:ahLst/>
              <a:cxnLst/>
              <a:rect l="l" t="t" r="r" b="b"/>
              <a:pathLst>
                <a:path w="9180064" h="3327527">
                  <a:moveTo>
                    <a:pt x="0" y="0"/>
                  </a:moveTo>
                  <a:lnTo>
                    <a:pt x="9180064" y="0"/>
                  </a:lnTo>
                  <a:lnTo>
                    <a:pt x="9180064" y="3327527"/>
                  </a:lnTo>
                  <a:lnTo>
                    <a:pt x="0" y="3327527"/>
                  </a:lnTo>
                  <a:lnTo>
                    <a:pt x="0" y="0"/>
                  </a:lnTo>
                  <a:close/>
                </a:path>
              </a:pathLst>
            </a:custGeom>
            <a:blipFill>
              <a:blip r:embed="rId4"/>
              <a:stretch>
                <a:fillRect l="-829" r="-829"/>
              </a:stretch>
            </a:blipFill>
          </p:spPr>
        </p:sp>
      </p:grpSp>
      <p:grpSp>
        <p:nvGrpSpPr>
          <p:cNvPr id="11" name="Group 11"/>
          <p:cNvGrpSpPr/>
          <p:nvPr/>
        </p:nvGrpSpPr>
        <p:grpSpPr>
          <a:xfrm>
            <a:off x="2586038" y="6577400"/>
            <a:ext cx="13192125" cy="2066925"/>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0" y="0"/>
              <a:ext cx="17589500" cy="2755900"/>
              <a:chOff x="0" y="0"/>
              <a:chExt cx="17589500" cy="2755900"/>
            </a:xfrm>
          </p:grpSpPr>
          <p:sp>
            <p:nvSpPr>
              <p:cNvPr id="14" name="Freeform 14"/>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5" name="TextBox 15"/>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retrieve a list of actors who have worked in multiple languages. This helps in understanding their versatility and impact across different film industries.</a:t>
                </a:r>
              </a:p>
            </p:txBody>
          </p:sp>
        </p:grpSp>
      </p:grpSp>
      <p:sp>
        <p:nvSpPr>
          <p:cNvPr id="16" name="Freeform 16"/>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1655057"/>
            <a:ext cx="18288000" cy="1019175"/>
            <a:chOff x="0" y="0"/>
            <a:chExt cx="24384000" cy="1358900"/>
          </a:xfrm>
        </p:grpSpPr>
        <p:sp>
          <p:nvSpPr>
            <p:cNvPr id="5" name="Freeform 5"/>
            <p:cNvSpPr/>
            <p:nvPr/>
          </p:nvSpPr>
          <p:spPr>
            <a:xfrm>
              <a:off x="0" y="0"/>
              <a:ext cx="24384000" cy="1358900"/>
            </a:xfrm>
            <a:custGeom>
              <a:avLst/>
              <a:gdLst/>
              <a:ahLst/>
              <a:cxnLst/>
              <a:rect l="l" t="t" r="r" b="b"/>
              <a:pathLst>
                <a:path w="24384000" h="1358900">
                  <a:moveTo>
                    <a:pt x="0" y="0"/>
                  </a:moveTo>
                  <a:lnTo>
                    <a:pt x="24384000" y="0"/>
                  </a:lnTo>
                  <a:lnTo>
                    <a:pt x="24384000" y="1358900"/>
                  </a:lnTo>
                  <a:lnTo>
                    <a:pt x="0" y="1358900"/>
                  </a:lnTo>
                  <a:close/>
                </a:path>
              </a:pathLst>
            </a:custGeom>
            <a:solidFill>
              <a:srgbClr val="000000">
                <a:alpha val="0"/>
              </a:srgbClr>
            </a:solidFill>
          </p:spPr>
        </p:sp>
        <p:sp>
          <p:nvSpPr>
            <p:cNvPr id="6" name="TextBox 6"/>
            <p:cNvSpPr txBox="1"/>
            <p:nvPr/>
          </p:nvSpPr>
          <p:spPr>
            <a:xfrm>
              <a:off x="0" y="9525"/>
              <a:ext cx="24384000" cy="13493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DETERMINE THE TOP 5 PROFITABLE MOVIES IN MILLIONS CONSIDERING DIFFERENT CURRENCY UNITS</a:t>
              </a:r>
            </a:p>
          </p:txBody>
        </p:sp>
      </p:grpSp>
      <p:sp>
        <p:nvSpPr>
          <p:cNvPr id="7" name="Freeform 7"/>
          <p:cNvSpPr/>
          <p:nvPr/>
        </p:nvSpPr>
        <p:spPr>
          <a:xfrm>
            <a:off x="1191754" y="3019023"/>
            <a:ext cx="8458200" cy="3302320"/>
          </a:xfrm>
          <a:custGeom>
            <a:avLst/>
            <a:gdLst/>
            <a:ahLst/>
            <a:cxnLst/>
            <a:rect l="l" t="t" r="r" b="b"/>
            <a:pathLst>
              <a:path w="8458200" h="3302320">
                <a:moveTo>
                  <a:pt x="0" y="0"/>
                </a:moveTo>
                <a:lnTo>
                  <a:pt x="8458200" y="0"/>
                </a:lnTo>
                <a:lnTo>
                  <a:pt x="8458200" y="3302320"/>
                </a:lnTo>
                <a:lnTo>
                  <a:pt x="0" y="3302320"/>
                </a:lnTo>
                <a:lnTo>
                  <a:pt x="0" y="0"/>
                </a:lnTo>
                <a:close/>
              </a:path>
            </a:pathLst>
          </a:custGeom>
          <a:blipFill>
            <a:blip r:embed="rId3"/>
            <a:stretch>
              <a:fillRect t="-5029" b="-2342"/>
            </a:stretch>
          </a:blipFill>
        </p:spPr>
      </p:sp>
      <p:sp>
        <p:nvSpPr>
          <p:cNvPr id="8" name="Freeform 8"/>
          <p:cNvSpPr/>
          <p:nvPr/>
        </p:nvSpPr>
        <p:spPr>
          <a:xfrm>
            <a:off x="10594926" y="3508538"/>
            <a:ext cx="6207985" cy="2323289"/>
          </a:xfrm>
          <a:custGeom>
            <a:avLst/>
            <a:gdLst/>
            <a:ahLst/>
            <a:cxnLst/>
            <a:rect l="l" t="t" r="r" b="b"/>
            <a:pathLst>
              <a:path w="6207985" h="2323289">
                <a:moveTo>
                  <a:pt x="0" y="0"/>
                </a:moveTo>
                <a:lnTo>
                  <a:pt x="6207984" y="0"/>
                </a:lnTo>
                <a:lnTo>
                  <a:pt x="6207984" y="2323290"/>
                </a:lnTo>
                <a:lnTo>
                  <a:pt x="0" y="2323290"/>
                </a:lnTo>
                <a:lnTo>
                  <a:pt x="0" y="0"/>
                </a:lnTo>
                <a:close/>
              </a:path>
            </a:pathLst>
          </a:custGeom>
          <a:blipFill>
            <a:blip r:embed="rId4"/>
            <a:stretch>
              <a:fillRect t="-2009" r="-12614" b="-2009"/>
            </a:stretch>
          </a:blipFill>
        </p:spPr>
      </p:sp>
      <p:grpSp>
        <p:nvGrpSpPr>
          <p:cNvPr id="9" name="Group 9"/>
          <p:cNvGrpSpPr/>
          <p:nvPr/>
        </p:nvGrpSpPr>
        <p:grpSpPr>
          <a:xfrm>
            <a:off x="2547938" y="6577400"/>
            <a:ext cx="13192125" cy="2066925"/>
            <a:chOff x="0" y="0"/>
            <a:chExt cx="17589500" cy="2755900"/>
          </a:xfrm>
        </p:grpSpPr>
        <p:sp>
          <p:nvSpPr>
            <p:cNvPr id="10" name="Freeform 10"/>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0" y="0"/>
              <a:ext cx="17589500" cy="2755900"/>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3" name="TextBox 13"/>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identify the top 5 most profitable movies while considering different currency conversions. This helps in analyzing box office success on a global scale.</a:t>
                </a:r>
              </a:p>
            </p:txBody>
          </p:sp>
        </p:grpSp>
      </p:grpSp>
      <p:sp>
        <p:nvSpPr>
          <p:cNvPr id="14" name="Freeform 14"/>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4674061" y="3167429"/>
            <a:ext cx="8688208" cy="4314350"/>
            <a:chOff x="0" y="0"/>
            <a:chExt cx="11584277" cy="5752467"/>
          </a:xfrm>
        </p:grpSpPr>
        <p:sp>
          <p:nvSpPr>
            <p:cNvPr id="5" name="Freeform 5"/>
            <p:cNvSpPr/>
            <p:nvPr/>
          </p:nvSpPr>
          <p:spPr>
            <a:xfrm>
              <a:off x="0" y="0"/>
              <a:ext cx="11584277" cy="5752467"/>
            </a:xfrm>
            <a:custGeom>
              <a:avLst/>
              <a:gdLst/>
              <a:ahLst/>
              <a:cxnLst/>
              <a:rect l="l" t="t" r="r" b="b"/>
              <a:pathLst>
                <a:path w="11584277" h="5752467">
                  <a:moveTo>
                    <a:pt x="0" y="0"/>
                  </a:moveTo>
                  <a:lnTo>
                    <a:pt x="11584277" y="0"/>
                  </a:lnTo>
                  <a:lnTo>
                    <a:pt x="11584277" y="5752467"/>
                  </a:lnTo>
                  <a:lnTo>
                    <a:pt x="0" y="5752467"/>
                  </a:lnTo>
                  <a:close/>
                </a:path>
              </a:pathLst>
            </a:custGeom>
            <a:solidFill>
              <a:srgbClr val="000000">
                <a:alpha val="0"/>
              </a:srgbClr>
            </a:solidFill>
          </p:spPr>
        </p:sp>
        <p:sp>
          <p:nvSpPr>
            <p:cNvPr id="6" name="TextBox 6"/>
            <p:cNvSpPr txBox="1"/>
            <p:nvPr/>
          </p:nvSpPr>
          <p:spPr>
            <a:xfrm>
              <a:off x="0" y="628650"/>
              <a:ext cx="11584277" cy="5123817"/>
            </a:xfrm>
            <a:prstGeom prst="rect">
              <a:avLst/>
            </a:prstGeom>
          </p:spPr>
          <p:txBody>
            <a:bodyPr lIns="0" tIns="0" rIns="0" bIns="0" rtlCol="0" anchor="t"/>
            <a:lstStyle/>
            <a:p>
              <a:pPr algn="ctr">
                <a:lnSpc>
                  <a:spcPts val="13372"/>
                </a:lnSpc>
              </a:pPr>
              <a:r>
                <a:rPr lang="en-US" sz="16716" spc="501">
                  <a:solidFill>
                    <a:srgbClr val="000000"/>
                  </a:solidFill>
                  <a:latin typeface="Glass Antiqua"/>
                  <a:ea typeface="Glass Antiqua"/>
                  <a:cs typeface="Glass Antiqua"/>
                  <a:sym typeface="Glass Antiqua"/>
                </a:rPr>
                <a:t>THANK YOU</a:t>
              </a:r>
            </a:p>
          </p:txBody>
        </p:sp>
      </p:grpSp>
      <p:sp>
        <p:nvSpPr>
          <p:cNvPr id="8" name="Freeform 8"/>
          <p:cNvSpPr/>
          <p:nvPr/>
        </p:nvSpPr>
        <p:spPr>
          <a:xfrm>
            <a:off x="13359811" y="8212368"/>
            <a:ext cx="5502974" cy="2621417"/>
          </a:xfrm>
          <a:custGeom>
            <a:avLst/>
            <a:gdLst/>
            <a:ahLst/>
            <a:cxnLst/>
            <a:rect l="l" t="t" r="r" b="b"/>
            <a:pathLst>
              <a:path w="5502974" h="2621417">
                <a:moveTo>
                  <a:pt x="0" y="0"/>
                </a:moveTo>
                <a:lnTo>
                  <a:pt x="5502974" y="0"/>
                </a:lnTo>
                <a:lnTo>
                  <a:pt x="5502974" y="2621417"/>
                </a:lnTo>
                <a:lnTo>
                  <a:pt x="0" y="2621417"/>
                </a:lnTo>
                <a:lnTo>
                  <a:pt x="0" y="0"/>
                </a:lnTo>
                <a:close/>
              </a:path>
            </a:pathLst>
          </a:custGeom>
          <a:blipFill>
            <a:blip r:embed="rId3">
              <a:extLst>
                <a:ext uri="{96DAC541-7B7A-43D3-8B79-37D633B846F1}">
                  <asvg:svgBlip xmlns:asvg="http://schemas.microsoft.com/office/drawing/2016/SVG/main" r:embed="rId4"/>
                </a:ext>
              </a:extLst>
            </a:blip>
            <a:stretch>
              <a:fillRect t="-120" b="-120"/>
            </a:stretch>
          </a:blipFill>
        </p:spPr>
      </p:sp>
      <p:sp>
        <p:nvSpPr>
          <p:cNvPr id="9" name="Freeform 9"/>
          <p:cNvSpPr/>
          <p:nvPr/>
        </p:nvSpPr>
        <p:spPr>
          <a:xfrm>
            <a:off x="228600" y="4914900"/>
            <a:ext cx="2825614" cy="4114800"/>
          </a:xfrm>
          <a:custGeom>
            <a:avLst/>
            <a:gdLst/>
            <a:ahLst/>
            <a:cxnLst/>
            <a:rect l="l" t="t" r="r" b="b"/>
            <a:pathLst>
              <a:path w="2825614" h="4114800">
                <a:moveTo>
                  <a:pt x="0" y="0"/>
                </a:moveTo>
                <a:lnTo>
                  <a:pt x="2825614" y="0"/>
                </a:lnTo>
                <a:lnTo>
                  <a:pt x="28256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35"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9" name="Group 9"/>
          <p:cNvGrpSpPr/>
          <p:nvPr/>
        </p:nvGrpSpPr>
        <p:grpSpPr>
          <a:xfrm>
            <a:off x="7325778" y="2000251"/>
            <a:ext cx="3636444" cy="938213"/>
            <a:chOff x="0" y="-19049"/>
            <a:chExt cx="4848592" cy="1250951"/>
          </a:xfrm>
        </p:grpSpPr>
        <p:sp>
          <p:nvSpPr>
            <p:cNvPr id="10" name="Freeform 10"/>
            <p:cNvSpPr/>
            <p:nvPr/>
          </p:nvSpPr>
          <p:spPr>
            <a:xfrm>
              <a:off x="0" y="0"/>
              <a:ext cx="4848592" cy="1231900"/>
            </a:xfrm>
            <a:custGeom>
              <a:avLst/>
              <a:gdLst/>
              <a:ahLst/>
              <a:cxnLst/>
              <a:rect l="l" t="t" r="r" b="b"/>
              <a:pathLst>
                <a:path w="4848592" h="1231900">
                  <a:moveTo>
                    <a:pt x="0" y="0"/>
                  </a:moveTo>
                  <a:lnTo>
                    <a:pt x="4848592" y="0"/>
                  </a:lnTo>
                  <a:lnTo>
                    <a:pt x="4848592" y="1231900"/>
                  </a:lnTo>
                  <a:lnTo>
                    <a:pt x="0" y="1231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0" y="-19049"/>
              <a:ext cx="4848592" cy="1250951"/>
              <a:chOff x="0" y="-19049"/>
              <a:chExt cx="4848592" cy="1250951"/>
            </a:xfrm>
          </p:grpSpPr>
          <p:sp>
            <p:nvSpPr>
              <p:cNvPr id="12" name="Freeform 12"/>
              <p:cNvSpPr/>
              <p:nvPr/>
            </p:nvSpPr>
            <p:spPr>
              <a:xfrm>
                <a:off x="0" y="0"/>
                <a:ext cx="4848592" cy="1231900"/>
              </a:xfrm>
              <a:custGeom>
                <a:avLst/>
                <a:gdLst/>
                <a:ahLst/>
                <a:cxnLst/>
                <a:rect l="l" t="t" r="r" b="b"/>
                <a:pathLst>
                  <a:path w="4848592" h="1231900">
                    <a:moveTo>
                      <a:pt x="0" y="0"/>
                    </a:moveTo>
                    <a:lnTo>
                      <a:pt x="4848592" y="0"/>
                    </a:lnTo>
                    <a:lnTo>
                      <a:pt x="4848592" y="1231900"/>
                    </a:lnTo>
                    <a:lnTo>
                      <a:pt x="0" y="1231900"/>
                    </a:lnTo>
                    <a:close/>
                  </a:path>
                </a:pathLst>
              </a:custGeom>
              <a:solidFill>
                <a:srgbClr val="000000">
                  <a:alpha val="0"/>
                </a:srgbClr>
              </a:solidFill>
            </p:spPr>
          </p:sp>
          <p:sp>
            <p:nvSpPr>
              <p:cNvPr id="13" name="TextBox 13"/>
              <p:cNvSpPr txBox="1"/>
              <p:nvPr/>
            </p:nvSpPr>
            <p:spPr>
              <a:xfrm>
                <a:off x="0" y="-19049"/>
                <a:ext cx="4848592" cy="1250951"/>
              </a:xfrm>
              <a:prstGeom prst="rect">
                <a:avLst/>
              </a:prstGeom>
            </p:spPr>
            <p:txBody>
              <a:bodyPr lIns="0" tIns="0" rIns="0" bIns="0" rtlCol="0" anchor="ctr"/>
              <a:lstStyle/>
              <a:p>
                <a:pPr algn="ctr">
                  <a:lnSpc>
                    <a:spcPts val="4800"/>
                  </a:lnSpc>
                </a:pPr>
                <a:r>
                  <a:rPr lang="en-US" sz="4000" b="1" dirty="0">
                    <a:solidFill>
                      <a:srgbClr val="000000"/>
                    </a:solidFill>
                    <a:latin typeface="Glass Antiqua"/>
                    <a:ea typeface="Glass Antiqua"/>
                    <a:cs typeface="Glass Antiqua"/>
                    <a:sym typeface="Glass Antiqua"/>
                  </a:rPr>
                  <a:t>ABOUT</a:t>
                </a:r>
                <a:r>
                  <a:rPr lang="en-US" sz="4000" dirty="0">
                    <a:solidFill>
                      <a:srgbClr val="000000"/>
                    </a:solidFill>
                    <a:latin typeface="Glass Antiqua"/>
                    <a:ea typeface="Glass Antiqua"/>
                    <a:cs typeface="Glass Antiqua"/>
                    <a:sym typeface="Glass Antiqua"/>
                  </a:rPr>
                  <a:t> </a:t>
                </a:r>
                <a:r>
                  <a:rPr lang="en-US" sz="4000" b="1" dirty="0">
                    <a:solidFill>
                      <a:srgbClr val="000000"/>
                    </a:solidFill>
                    <a:latin typeface="Glass Antiqua"/>
                    <a:ea typeface="Glass Antiqua"/>
                    <a:cs typeface="Glass Antiqua"/>
                    <a:sym typeface="Glass Antiqua"/>
                  </a:rPr>
                  <a:t>MOVIES</a:t>
                </a:r>
              </a:p>
            </p:txBody>
          </p:sp>
        </p:grpSp>
      </p:grpSp>
      <p:sp>
        <p:nvSpPr>
          <p:cNvPr id="14" name="Freeform 14"/>
          <p:cNvSpPr/>
          <p:nvPr/>
        </p:nvSpPr>
        <p:spPr>
          <a:xfrm>
            <a:off x="16230600" y="1524001"/>
            <a:ext cx="1828800" cy="1866900"/>
          </a:xfrm>
          <a:custGeom>
            <a:avLst/>
            <a:gdLst/>
            <a:ahLst/>
            <a:cxnLst/>
            <a:rect l="l" t="t" r="r" b="b"/>
            <a:pathLst>
              <a:path w="1638812" h="1686125">
                <a:moveTo>
                  <a:pt x="0" y="0"/>
                </a:moveTo>
                <a:lnTo>
                  <a:pt x="1638812" y="0"/>
                </a:lnTo>
                <a:lnTo>
                  <a:pt x="1638812" y="1686124"/>
                </a:lnTo>
                <a:lnTo>
                  <a:pt x="0" y="16861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0" y="1450973"/>
            <a:ext cx="2324232" cy="1686125"/>
          </a:xfrm>
          <a:custGeom>
            <a:avLst/>
            <a:gdLst/>
            <a:ahLst/>
            <a:cxnLst/>
            <a:rect l="l" t="t" r="r" b="b"/>
            <a:pathLst>
              <a:path w="2324232" h="1686125">
                <a:moveTo>
                  <a:pt x="0" y="0"/>
                </a:moveTo>
                <a:lnTo>
                  <a:pt x="2324232" y="0"/>
                </a:lnTo>
                <a:lnTo>
                  <a:pt x="2324232" y="1686124"/>
                </a:lnTo>
                <a:lnTo>
                  <a:pt x="0" y="16861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Rectangle: Rounded Corners 26">
            <a:extLst>
              <a:ext uri="{FF2B5EF4-FFF2-40B4-BE49-F238E27FC236}">
                <a16:creationId xmlns:a16="http://schemas.microsoft.com/office/drawing/2014/main" id="{0B4B47E7-9BBA-51AF-81AA-78C528F11B56}"/>
              </a:ext>
            </a:extLst>
          </p:cNvPr>
          <p:cNvSpPr/>
          <p:nvPr/>
        </p:nvSpPr>
        <p:spPr>
          <a:xfrm>
            <a:off x="2324232" y="3390900"/>
            <a:ext cx="14134968" cy="5029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just">
              <a:lnSpc>
                <a:spcPts val="5039"/>
              </a:lnSpc>
            </a:pPr>
            <a:r>
              <a:rPr lang="en-US" sz="2400" dirty="0">
                <a:solidFill>
                  <a:srgbClr val="000000"/>
                </a:solidFill>
                <a:latin typeface="Amaranth" panose="020B0604020202020204" charset="0"/>
                <a:ea typeface="Calibri (MS)"/>
                <a:cs typeface="Calibri (MS)"/>
                <a:sym typeface="Calibri (MS)"/>
              </a:rPr>
              <a:t>🎬 Movies have been a big part of entertainment for many years, telling stories that people from different places and cultures enjoy. From old black-and-white films to today’s high-budget blockbusters, the movie industry keeps changing with new technology and </a:t>
            </a:r>
            <a:r>
              <a:rPr lang="en-US" sz="2400" b="1" dirty="0">
                <a:solidFill>
                  <a:srgbClr val="000000"/>
                </a:solidFill>
                <a:latin typeface="Amaranth" panose="020B0604020202020204" charset="0"/>
                <a:ea typeface="Calibri (MS)"/>
                <a:cs typeface="Calibri (MS)"/>
                <a:sym typeface="Calibri (MS)"/>
              </a:rPr>
              <a:t>creative ideas.</a:t>
            </a:r>
            <a:endParaRPr lang="en-US" sz="2400" dirty="0">
              <a:solidFill>
                <a:srgbClr val="000000"/>
              </a:solidFill>
              <a:latin typeface="Amaranth" panose="020B0604020202020204" charset="0"/>
              <a:ea typeface="Calibri (MS)"/>
              <a:cs typeface="Calibri (MS)"/>
              <a:sym typeface="Calibri (MS)"/>
            </a:endParaRPr>
          </a:p>
          <a:p>
            <a:pPr algn="just">
              <a:lnSpc>
                <a:spcPts val="5039"/>
              </a:lnSpc>
            </a:pPr>
            <a:r>
              <a:rPr lang="en-US" sz="2400" dirty="0">
                <a:solidFill>
                  <a:srgbClr val="000000"/>
                </a:solidFill>
                <a:latin typeface="Amaranth" panose="020B0604020202020204" charset="0"/>
                <a:ea typeface="Calibri (MS)"/>
                <a:cs typeface="Calibri (MS)"/>
                <a:sym typeface="Calibri (MS)"/>
              </a:rPr>
              <a:t>🌟 The movie industry is worth billions and makes thousands of films every year in different languages and styles. Some of the biggest film industries are </a:t>
            </a:r>
            <a:r>
              <a:rPr lang="en-US" sz="2400" b="1" dirty="0">
                <a:solidFill>
                  <a:srgbClr val="000000"/>
                </a:solidFill>
                <a:latin typeface="Amaranth" panose="020B0604020202020204" charset="0"/>
                <a:ea typeface="Calibri (MS) Bold"/>
                <a:cs typeface="Calibri (MS) Bold"/>
                <a:sym typeface="Calibri (MS) Bold"/>
              </a:rPr>
              <a:t>Hollywood, Bollywood, and regional cinemas</a:t>
            </a:r>
            <a:r>
              <a:rPr lang="en-US" sz="2400" dirty="0">
                <a:solidFill>
                  <a:srgbClr val="000000"/>
                </a:solidFill>
                <a:latin typeface="Amaranth" panose="020B0604020202020204" charset="0"/>
                <a:ea typeface="Calibri (MS)"/>
                <a:cs typeface="Calibri (MS)"/>
                <a:sym typeface="Calibri (MS)"/>
              </a:rPr>
              <a:t>, which make movies for different types of audiences.</a:t>
            </a:r>
          </a:p>
        </p:txBody>
      </p:sp>
      <p:sp>
        <p:nvSpPr>
          <p:cNvPr id="4" name="Freeform 14">
            <a:extLst>
              <a:ext uri="{FF2B5EF4-FFF2-40B4-BE49-F238E27FC236}">
                <a16:creationId xmlns:a16="http://schemas.microsoft.com/office/drawing/2014/main" id="{8528DB51-8EEE-51A3-C47A-68FB945C630E}"/>
              </a:ext>
            </a:extLst>
          </p:cNvPr>
          <p:cNvSpPr/>
          <p:nvPr/>
        </p:nvSpPr>
        <p:spPr>
          <a:xfrm>
            <a:off x="17114520" y="6896100"/>
            <a:ext cx="977704" cy="2036883"/>
          </a:xfrm>
          <a:custGeom>
            <a:avLst/>
            <a:gdLst/>
            <a:ahLst/>
            <a:cxnLst/>
            <a:rect l="l" t="t" r="r" b="b"/>
            <a:pathLst>
              <a:path w="977704" h="2036883">
                <a:moveTo>
                  <a:pt x="0" y="0"/>
                </a:moveTo>
                <a:lnTo>
                  <a:pt x="977704" y="0"/>
                </a:lnTo>
                <a:lnTo>
                  <a:pt x="977704" y="2036883"/>
                </a:lnTo>
                <a:lnTo>
                  <a:pt x="0" y="20368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681038" y="2610234"/>
            <a:ext cx="8070664" cy="6127048"/>
            <a:chOff x="0" y="0"/>
            <a:chExt cx="10760885" cy="8169397"/>
          </a:xfrm>
        </p:grpSpPr>
        <p:sp>
          <p:nvSpPr>
            <p:cNvPr id="5" name="Freeform 5"/>
            <p:cNvSpPr/>
            <p:nvPr/>
          </p:nvSpPr>
          <p:spPr>
            <a:xfrm>
              <a:off x="0" y="0"/>
              <a:ext cx="10760885" cy="8169397"/>
            </a:xfrm>
            <a:custGeom>
              <a:avLst/>
              <a:gdLst/>
              <a:ahLst/>
              <a:cxnLst/>
              <a:rect l="l" t="t" r="r" b="b"/>
              <a:pathLst>
                <a:path w="10760885" h="8169397">
                  <a:moveTo>
                    <a:pt x="0" y="0"/>
                  </a:moveTo>
                  <a:lnTo>
                    <a:pt x="10760885" y="0"/>
                  </a:lnTo>
                  <a:lnTo>
                    <a:pt x="10760885" y="8169397"/>
                  </a:lnTo>
                  <a:lnTo>
                    <a:pt x="0" y="81693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0" y="0"/>
              <a:ext cx="10760885" cy="8169397"/>
              <a:chOff x="0" y="0"/>
              <a:chExt cx="10760885" cy="8169397"/>
            </a:xfrm>
          </p:grpSpPr>
          <p:sp>
            <p:nvSpPr>
              <p:cNvPr id="7" name="Freeform 7"/>
              <p:cNvSpPr/>
              <p:nvPr/>
            </p:nvSpPr>
            <p:spPr>
              <a:xfrm>
                <a:off x="0" y="0"/>
                <a:ext cx="10760885" cy="8169397"/>
              </a:xfrm>
              <a:custGeom>
                <a:avLst/>
                <a:gdLst/>
                <a:ahLst/>
                <a:cxnLst/>
                <a:rect l="l" t="t" r="r" b="b"/>
                <a:pathLst>
                  <a:path w="10760885" h="8169397">
                    <a:moveTo>
                      <a:pt x="0" y="0"/>
                    </a:moveTo>
                    <a:lnTo>
                      <a:pt x="10760885" y="0"/>
                    </a:lnTo>
                    <a:lnTo>
                      <a:pt x="10760885" y="8169397"/>
                    </a:lnTo>
                    <a:lnTo>
                      <a:pt x="0" y="8169397"/>
                    </a:lnTo>
                    <a:close/>
                  </a:path>
                </a:pathLst>
              </a:custGeom>
              <a:solidFill>
                <a:srgbClr val="000000">
                  <a:alpha val="0"/>
                </a:srgbClr>
              </a:solidFill>
            </p:spPr>
          </p:sp>
          <p:sp>
            <p:nvSpPr>
              <p:cNvPr id="8" name="TextBox 8"/>
              <p:cNvSpPr txBox="1"/>
              <p:nvPr/>
            </p:nvSpPr>
            <p:spPr>
              <a:xfrm>
                <a:off x="0" y="-228600"/>
                <a:ext cx="10760885" cy="8397997"/>
              </a:xfrm>
              <a:prstGeom prst="rect">
                <a:avLst/>
              </a:prstGeom>
            </p:spPr>
            <p:txBody>
              <a:bodyPr lIns="0" tIns="0" rIns="0" bIns="0" rtlCol="0" anchor="ctr"/>
              <a:lstStyle/>
              <a:p>
                <a:pPr marL="608328" lvl="2" indent="-202776" algn="l">
                  <a:lnSpc>
                    <a:spcPts val="4759"/>
                  </a:lnSpc>
                  <a:buFont typeface="Arial"/>
                  <a:buChar char="⚬"/>
                </a:pPr>
                <a:r>
                  <a:rPr lang="en-US" sz="2000">
                    <a:solidFill>
                      <a:srgbClr val="000000"/>
                    </a:solidFill>
                    <a:latin typeface="Amaranth"/>
                    <a:ea typeface="Amaranth"/>
                    <a:cs typeface="Amaranth"/>
                    <a:sym typeface="Amaranth"/>
                  </a:rPr>
                  <a:t>Retrieve a list of unique movie industries along with the count of movies in each industry</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 Identify movies released after 2010 but show only those with IMDb ratings above 7</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 Sort movies by IMDb rating but show only the top 10</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 Identify the shortest and longest movie title length</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Top 10 Most Recent Years with Movie Release Counts Movie Release Years with More Than 2 Films and Their Counts</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Identify all movies that are in the Hindi language</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Identify movies are there in each language</a:t>
                </a:r>
              </a:p>
            </p:txBody>
          </p:sp>
        </p:grpSp>
      </p:grpSp>
      <p:grpSp>
        <p:nvGrpSpPr>
          <p:cNvPr id="9" name="Group 9"/>
          <p:cNvGrpSpPr/>
          <p:nvPr/>
        </p:nvGrpSpPr>
        <p:grpSpPr>
          <a:xfrm>
            <a:off x="9139238" y="2610234"/>
            <a:ext cx="8620125" cy="6127048"/>
            <a:chOff x="0" y="0"/>
            <a:chExt cx="11493500" cy="8169397"/>
          </a:xfrm>
        </p:grpSpPr>
        <p:sp>
          <p:nvSpPr>
            <p:cNvPr id="10" name="Freeform 10"/>
            <p:cNvSpPr/>
            <p:nvPr/>
          </p:nvSpPr>
          <p:spPr>
            <a:xfrm>
              <a:off x="0" y="0"/>
              <a:ext cx="11493500" cy="8169397"/>
            </a:xfrm>
            <a:custGeom>
              <a:avLst/>
              <a:gdLst/>
              <a:ahLst/>
              <a:cxnLst/>
              <a:rect l="l" t="t" r="r" b="b"/>
              <a:pathLst>
                <a:path w="11493500" h="8169397">
                  <a:moveTo>
                    <a:pt x="0" y="0"/>
                  </a:moveTo>
                  <a:lnTo>
                    <a:pt x="11493500" y="0"/>
                  </a:lnTo>
                  <a:lnTo>
                    <a:pt x="11493500" y="8169397"/>
                  </a:lnTo>
                  <a:lnTo>
                    <a:pt x="0" y="81693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0" y="0"/>
              <a:ext cx="11493500" cy="8169397"/>
              <a:chOff x="0" y="0"/>
              <a:chExt cx="11493500" cy="8169397"/>
            </a:xfrm>
          </p:grpSpPr>
          <p:sp>
            <p:nvSpPr>
              <p:cNvPr id="12" name="Freeform 12"/>
              <p:cNvSpPr/>
              <p:nvPr/>
            </p:nvSpPr>
            <p:spPr>
              <a:xfrm>
                <a:off x="0" y="0"/>
                <a:ext cx="11493500" cy="8169397"/>
              </a:xfrm>
              <a:custGeom>
                <a:avLst/>
                <a:gdLst/>
                <a:ahLst/>
                <a:cxnLst/>
                <a:rect l="l" t="t" r="r" b="b"/>
                <a:pathLst>
                  <a:path w="11493500" h="8169397">
                    <a:moveTo>
                      <a:pt x="0" y="0"/>
                    </a:moveTo>
                    <a:lnTo>
                      <a:pt x="11493500" y="0"/>
                    </a:lnTo>
                    <a:lnTo>
                      <a:pt x="11493500" y="8169397"/>
                    </a:lnTo>
                    <a:lnTo>
                      <a:pt x="0" y="8169397"/>
                    </a:lnTo>
                    <a:close/>
                  </a:path>
                </a:pathLst>
              </a:custGeom>
              <a:solidFill>
                <a:srgbClr val="000000">
                  <a:alpha val="0"/>
                </a:srgbClr>
              </a:solidFill>
            </p:spPr>
          </p:sp>
          <p:sp>
            <p:nvSpPr>
              <p:cNvPr id="13" name="TextBox 13"/>
              <p:cNvSpPr txBox="1"/>
              <p:nvPr/>
            </p:nvSpPr>
            <p:spPr>
              <a:xfrm>
                <a:off x="0" y="-228600"/>
                <a:ext cx="11493500" cy="8397997"/>
              </a:xfrm>
              <a:prstGeom prst="rect">
                <a:avLst/>
              </a:prstGeom>
            </p:spPr>
            <p:txBody>
              <a:bodyPr lIns="0" tIns="0" rIns="0" bIns="0" rtlCol="0" anchor="ctr"/>
              <a:lstStyle/>
              <a:p>
                <a:pPr marL="608328" lvl="2" indent="-202776" algn="l">
                  <a:lnSpc>
                    <a:spcPts val="4759"/>
                  </a:lnSpc>
                  <a:buFont typeface="Arial"/>
                  <a:buChar char="⚬"/>
                </a:pPr>
                <a:r>
                  <a:rPr lang="en-US" sz="2000">
                    <a:solidFill>
                      <a:srgbClr val="000000"/>
                    </a:solidFill>
                    <a:latin typeface="Amaranth"/>
                    <a:ea typeface="Amaranth"/>
                    <a:cs typeface="Amaranth"/>
                    <a:sym typeface="Amaranth"/>
                  </a:rPr>
                  <a:t>Identify the highest, lowest, and average IMDb ratings of movies produced by Marvel Studios</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Movies in each industry, and what is their average IMDb rating</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Determine the total revenue of movies grouped by industry</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Determine the top 5 actors with the highest number of movie appearances</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Movies Featuring Both Chris Hemsworth and Robert Downey Jr.</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Identify Actors Who Have Acted in More Than One Language</a:t>
                </a:r>
              </a:p>
              <a:p>
                <a:pPr marL="608328" lvl="2" indent="-202776" algn="l">
                  <a:lnSpc>
                    <a:spcPts val="4759"/>
                  </a:lnSpc>
                  <a:buFont typeface="Arial"/>
                  <a:buChar char="⚬"/>
                </a:pPr>
                <a:r>
                  <a:rPr lang="en-US" sz="2000">
                    <a:solidFill>
                      <a:srgbClr val="000000"/>
                    </a:solidFill>
                    <a:latin typeface="Amaranth"/>
                    <a:ea typeface="Amaranth"/>
                    <a:cs typeface="Amaranth"/>
                    <a:sym typeface="Amaranth"/>
                  </a:rPr>
                  <a:t>Determine the top 5 profitable movies in millions considering different currency units</a:t>
                </a:r>
              </a:p>
            </p:txBody>
          </p:sp>
        </p:grpSp>
      </p:grpSp>
      <p:grpSp>
        <p:nvGrpSpPr>
          <p:cNvPr id="14" name="Group 14"/>
          <p:cNvGrpSpPr/>
          <p:nvPr/>
        </p:nvGrpSpPr>
        <p:grpSpPr>
          <a:xfrm>
            <a:off x="5878700" y="1549718"/>
            <a:ext cx="6257925" cy="923925"/>
            <a:chOff x="0" y="0"/>
            <a:chExt cx="8343900" cy="1231900"/>
          </a:xfrm>
        </p:grpSpPr>
        <p:sp>
          <p:nvSpPr>
            <p:cNvPr id="15" name="Freeform 15"/>
            <p:cNvSpPr/>
            <p:nvPr/>
          </p:nvSpPr>
          <p:spPr>
            <a:xfrm>
              <a:off x="0" y="0"/>
              <a:ext cx="8343900" cy="1231900"/>
            </a:xfrm>
            <a:custGeom>
              <a:avLst/>
              <a:gdLst/>
              <a:ahLst/>
              <a:cxnLst/>
              <a:rect l="l" t="t" r="r" b="b"/>
              <a:pathLst>
                <a:path w="8343900" h="1231900">
                  <a:moveTo>
                    <a:pt x="0" y="0"/>
                  </a:moveTo>
                  <a:lnTo>
                    <a:pt x="8343900" y="0"/>
                  </a:lnTo>
                  <a:lnTo>
                    <a:pt x="8343900" y="1231900"/>
                  </a:lnTo>
                  <a:lnTo>
                    <a:pt x="0" y="12319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6" name="Group 16"/>
            <p:cNvGrpSpPr/>
            <p:nvPr/>
          </p:nvGrpSpPr>
          <p:grpSpPr>
            <a:xfrm>
              <a:off x="0" y="0"/>
              <a:ext cx="8343900" cy="1231900"/>
              <a:chOff x="0" y="0"/>
              <a:chExt cx="8343900" cy="1231900"/>
            </a:xfrm>
          </p:grpSpPr>
          <p:sp>
            <p:nvSpPr>
              <p:cNvPr id="17" name="Freeform 17"/>
              <p:cNvSpPr/>
              <p:nvPr/>
            </p:nvSpPr>
            <p:spPr>
              <a:xfrm>
                <a:off x="0" y="0"/>
                <a:ext cx="8343900" cy="1231900"/>
              </a:xfrm>
              <a:custGeom>
                <a:avLst/>
                <a:gdLst/>
                <a:ahLst/>
                <a:cxnLst/>
                <a:rect l="l" t="t" r="r" b="b"/>
                <a:pathLst>
                  <a:path w="8343900" h="1231900">
                    <a:moveTo>
                      <a:pt x="0" y="0"/>
                    </a:moveTo>
                    <a:lnTo>
                      <a:pt x="8343900" y="0"/>
                    </a:lnTo>
                    <a:lnTo>
                      <a:pt x="8343900" y="1231900"/>
                    </a:lnTo>
                    <a:lnTo>
                      <a:pt x="0" y="1231900"/>
                    </a:lnTo>
                    <a:close/>
                  </a:path>
                </a:pathLst>
              </a:custGeom>
              <a:solidFill>
                <a:srgbClr val="000000">
                  <a:alpha val="0"/>
                </a:srgbClr>
              </a:solidFill>
            </p:spPr>
          </p:sp>
          <p:sp>
            <p:nvSpPr>
              <p:cNvPr id="18" name="TextBox 18"/>
              <p:cNvSpPr txBox="1"/>
              <p:nvPr/>
            </p:nvSpPr>
            <p:spPr>
              <a:xfrm>
                <a:off x="0" y="-104775"/>
                <a:ext cx="8343900" cy="1336675"/>
              </a:xfrm>
              <a:prstGeom prst="rect">
                <a:avLst/>
              </a:prstGeom>
            </p:spPr>
            <p:txBody>
              <a:bodyPr lIns="0" tIns="0" rIns="0" bIns="0" rtlCol="0" anchor="ctr"/>
              <a:lstStyle/>
              <a:p>
                <a:pPr algn="ctr">
                  <a:lnSpc>
                    <a:spcPts val="5747"/>
                  </a:lnSpc>
                </a:pPr>
                <a:r>
                  <a:rPr lang="en-US" sz="4000" b="1" dirty="0">
                    <a:solidFill>
                      <a:srgbClr val="000000"/>
                    </a:solidFill>
                    <a:latin typeface="Glass Antiqua"/>
                    <a:ea typeface="Glass Antiqua"/>
                    <a:cs typeface="Glass Antiqua"/>
                    <a:sym typeface="Glass Antiqua"/>
                  </a:rPr>
                  <a:t>PROBLEM STATEMENTS</a:t>
                </a: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1655057"/>
            <a:ext cx="18288000" cy="1019175"/>
            <a:chOff x="0" y="0"/>
            <a:chExt cx="24384000" cy="1358900"/>
          </a:xfrm>
        </p:grpSpPr>
        <p:sp>
          <p:nvSpPr>
            <p:cNvPr id="5" name="Freeform 5"/>
            <p:cNvSpPr/>
            <p:nvPr/>
          </p:nvSpPr>
          <p:spPr>
            <a:xfrm>
              <a:off x="0" y="0"/>
              <a:ext cx="24384000" cy="1358900"/>
            </a:xfrm>
            <a:custGeom>
              <a:avLst/>
              <a:gdLst/>
              <a:ahLst/>
              <a:cxnLst/>
              <a:rect l="l" t="t" r="r" b="b"/>
              <a:pathLst>
                <a:path w="24384000" h="1358900">
                  <a:moveTo>
                    <a:pt x="0" y="0"/>
                  </a:moveTo>
                  <a:lnTo>
                    <a:pt x="24384000" y="0"/>
                  </a:lnTo>
                  <a:lnTo>
                    <a:pt x="24384000" y="1358900"/>
                  </a:lnTo>
                  <a:lnTo>
                    <a:pt x="0" y="1358900"/>
                  </a:lnTo>
                  <a:close/>
                </a:path>
              </a:pathLst>
            </a:custGeom>
            <a:solidFill>
              <a:srgbClr val="000000">
                <a:alpha val="0"/>
              </a:srgbClr>
            </a:solidFill>
          </p:spPr>
        </p:sp>
        <p:sp>
          <p:nvSpPr>
            <p:cNvPr id="6" name="TextBox 6"/>
            <p:cNvSpPr txBox="1"/>
            <p:nvPr/>
          </p:nvSpPr>
          <p:spPr>
            <a:xfrm>
              <a:off x="0" y="9525"/>
              <a:ext cx="24384000" cy="13493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RETRIEVE A LIST OF UNIQUE MOVIE INDUSTRIES ALONG WITH THE COUNT OF MOVIES IN EACH INDUSTRY</a:t>
              </a:r>
            </a:p>
          </p:txBody>
        </p:sp>
      </p:grpSp>
      <p:sp>
        <p:nvSpPr>
          <p:cNvPr id="7" name="Freeform 7"/>
          <p:cNvSpPr/>
          <p:nvPr/>
        </p:nvSpPr>
        <p:spPr>
          <a:xfrm>
            <a:off x="990600" y="3350133"/>
            <a:ext cx="9829800" cy="2548509"/>
          </a:xfrm>
          <a:custGeom>
            <a:avLst/>
            <a:gdLst/>
            <a:ahLst/>
            <a:cxnLst/>
            <a:rect l="l" t="t" r="r" b="b"/>
            <a:pathLst>
              <a:path w="9829800" h="2548509">
                <a:moveTo>
                  <a:pt x="0" y="0"/>
                </a:moveTo>
                <a:lnTo>
                  <a:pt x="9829800" y="0"/>
                </a:lnTo>
                <a:lnTo>
                  <a:pt x="9829800" y="2548509"/>
                </a:lnTo>
                <a:lnTo>
                  <a:pt x="0" y="2548509"/>
                </a:lnTo>
                <a:lnTo>
                  <a:pt x="0" y="0"/>
                </a:lnTo>
                <a:close/>
              </a:path>
            </a:pathLst>
          </a:custGeom>
          <a:blipFill>
            <a:blip r:embed="rId3"/>
            <a:stretch>
              <a:fillRect l="-1273" r="-1273"/>
            </a:stretch>
          </a:blipFill>
        </p:spPr>
      </p:sp>
      <p:sp>
        <p:nvSpPr>
          <p:cNvPr id="8" name="Freeform 8"/>
          <p:cNvSpPr/>
          <p:nvPr/>
        </p:nvSpPr>
        <p:spPr>
          <a:xfrm>
            <a:off x="11201400" y="3350134"/>
            <a:ext cx="6096000" cy="2548508"/>
          </a:xfrm>
          <a:custGeom>
            <a:avLst/>
            <a:gdLst/>
            <a:ahLst/>
            <a:cxnLst/>
            <a:rect l="l" t="t" r="r" b="b"/>
            <a:pathLst>
              <a:path w="6096000" h="2548508">
                <a:moveTo>
                  <a:pt x="0" y="0"/>
                </a:moveTo>
                <a:lnTo>
                  <a:pt x="6096000" y="0"/>
                </a:lnTo>
                <a:lnTo>
                  <a:pt x="6096000" y="2548508"/>
                </a:lnTo>
                <a:lnTo>
                  <a:pt x="0" y="2548508"/>
                </a:lnTo>
                <a:lnTo>
                  <a:pt x="0" y="0"/>
                </a:lnTo>
                <a:close/>
              </a:path>
            </a:pathLst>
          </a:custGeom>
          <a:blipFill>
            <a:blip r:embed="rId4"/>
            <a:stretch>
              <a:fillRect t="-11565" b="-11565"/>
            </a:stretch>
          </a:blipFill>
        </p:spPr>
      </p:sp>
      <p:grpSp>
        <p:nvGrpSpPr>
          <p:cNvPr id="9" name="Group 9"/>
          <p:cNvGrpSpPr/>
          <p:nvPr/>
        </p:nvGrpSpPr>
        <p:grpSpPr>
          <a:xfrm>
            <a:off x="2357438" y="6569780"/>
            <a:ext cx="13192125" cy="2066925"/>
            <a:chOff x="0" y="0"/>
            <a:chExt cx="17589500" cy="2755900"/>
          </a:xfrm>
        </p:grpSpPr>
        <p:sp>
          <p:nvSpPr>
            <p:cNvPr id="10" name="Freeform 10"/>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0" y="0"/>
              <a:ext cx="17589500" cy="2755900"/>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3" name="TextBox 13"/>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retrieve the number of movies in each industry to analyze which industries produce the most films and identify trends in movie production.</a:t>
                </a:r>
              </a:p>
            </p:txBody>
          </p:sp>
        </p:grpSp>
      </p:grpSp>
      <p:sp>
        <p:nvSpPr>
          <p:cNvPr id="14" name="Freeform 14"/>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655057"/>
            <a:ext cx="18288000" cy="504825"/>
            <a:chOff x="0" y="0"/>
            <a:chExt cx="24384000" cy="673100"/>
          </a:xfrm>
        </p:grpSpPr>
        <p:sp>
          <p:nvSpPr>
            <p:cNvPr id="3" name="Freeform 3"/>
            <p:cNvSpPr/>
            <p:nvPr/>
          </p:nvSpPr>
          <p:spPr>
            <a:xfrm>
              <a:off x="0" y="0"/>
              <a:ext cx="24384000" cy="673100"/>
            </a:xfrm>
            <a:custGeom>
              <a:avLst/>
              <a:gdLst/>
              <a:ahLst/>
              <a:cxnLst/>
              <a:rect l="l" t="t" r="r" b="b"/>
              <a:pathLst>
                <a:path w="24384000" h="673100">
                  <a:moveTo>
                    <a:pt x="0" y="0"/>
                  </a:moveTo>
                  <a:lnTo>
                    <a:pt x="24384000" y="0"/>
                  </a:lnTo>
                  <a:lnTo>
                    <a:pt x="24384000" y="673100"/>
                  </a:lnTo>
                  <a:lnTo>
                    <a:pt x="0" y="673100"/>
                  </a:lnTo>
                  <a:close/>
                </a:path>
              </a:pathLst>
            </a:custGeom>
            <a:solidFill>
              <a:srgbClr val="000000">
                <a:alpha val="0"/>
              </a:srgbClr>
            </a:solidFill>
          </p:spPr>
        </p:sp>
        <p:sp>
          <p:nvSpPr>
            <p:cNvPr id="4" name="TextBox 4"/>
            <p:cNvSpPr txBox="1"/>
            <p:nvPr/>
          </p:nvSpPr>
          <p:spPr>
            <a:xfrm>
              <a:off x="0" y="9525"/>
              <a:ext cx="24384000" cy="6635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  IDENTIFY MOVIES RELEASED AFTER 2010 BUT SHOW ONLY THOSE WITH IMDB RATINGS ABOVE 7</a:t>
              </a:r>
            </a:p>
          </p:txBody>
        </p:sp>
      </p:grpSp>
      <p:grpSp>
        <p:nvGrpSpPr>
          <p:cNvPr id="5" name="Group 5"/>
          <p:cNvGrpSpPr/>
          <p:nvPr/>
        </p:nvGrpSpPr>
        <p:grpSpPr>
          <a:xfrm>
            <a:off x="0" y="0"/>
            <a:ext cx="18288000" cy="10287000"/>
            <a:chOff x="0" y="0"/>
            <a:chExt cx="24384000" cy="13716000"/>
          </a:xfrm>
        </p:grpSpPr>
        <p:sp>
          <p:nvSpPr>
            <p:cNvPr id="6" name="Freeform 6"/>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7" name="Freeform 7"/>
          <p:cNvSpPr/>
          <p:nvPr/>
        </p:nvSpPr>
        <p:spPr>
          <a:xfrm>
            <a:off x="2174933" y="3486543"/>
            <a:ext cx="7602872" cy="1814678"/>
          </a:xfrm>
          <a:custGeom>
            <a:avLst/>
            <a:gdLst/>
            <a:ahLst/>
            <a:cxnLst/>
            <a:rect l="l" t="t" r="r" b="b"/>
            <a:pathLst>
              <a:path w="7602872" h="1814678">
                <a:moveTo>
                  <a:pt x="0" y="0"/>
                </a:moveTo>
                <a:lnTo>
                  <a:pt x="7602871" y="0"/>
                </a:lnTo>
                <a:lnTo>
                  <a:pt x="7602871" y="1814678"/>
                </a:lnTo>
                <a:lnTo>
                  <a:pt x="0" y="1814678"/>
                </a:lnTo>
                <a:lnTo>
                  <a:pt x="0" y="0"/>
                </a:lnTo>
                <a:close/>
              </a:path>
            </a:pathLst>
          </a:custGeom>
          <a:blipFill>
            <a:blip r:embed="rId3"/>
            <a:stretch>
              <a:fillRect t="-9060" r="-1590" b="-9060"/>
            </a:stretch>
          </a:blipFill>
        </p:spPr>
      </p:sp>
      <p:sp>
        <p:nvSpPr>
          <p:cNvPr id="8" name="Freeform 8"/>
          <p:cNvSpPr/>
          <p:nvPr/>
        </p:nvSpPr>
        <p:spPr>
          <a:xfrm>
            <a:off x="10001255" y="2965132"/>
            <a:ext cx="6584579" cy="2857500"/>
          </a:xfrm>
          <a:custGeom>
            <a:avLst/>
            <a:gdLst/>
            <a:ahLst/>
            <a:cxnLst/>
            <a:rect l="l" t="t" r="r" b="b"/>
            <a:pathLst>
              <a:path w="6584579" h="2857500">
                <a:moveTo>
                  <a:pt x="0" y="0"/>
                </a:moveTo>
                <a:lnTo>
                  <a:pt x="6584578" y="0"/>
                </a:lnTo>
                <a:lnTo>
                  <a:pt x="6584578" y="2857500"/>
                </a:lnTo>
                <a:lnTo>
                  <a:pt x="0" y="2857500"/>
                </a:lnTo>
                <a:lnTo>
                  <a:pt x="0" y="0"/>
                </a:lnTo>
                <a:close/>
              </a:path>
            </a:pathLst>
          </a:custGeom>
          <a:blipFill>
            <a:blip r:embed="rId4"/>
            <a:stretch>
              <a:fillRect l="-3635" t="-2555" b="-131329"/>
            </a:stretch>
          </a:blipFill>
        </p:spPr>
      </p:sp>
      <p:grpSp>
        <p:nvGrpSpPr>
          <p:cNvPr id="9" name="Group 9"/>
          <p:cNvGrpSpPr/>
          <p:nvPr/>
        </p:nvGrpSpPr>
        <p:grpSpPr>
          <a:xfrm>
            <a:off x="2547938" y="6577400"/>
            <a:ext cx="13192125" cy="2066925"/>
            <a:chOff x="0" y="0"/>
            <a:chExt cx="17589500" cy="2755900"/>
          </a:xfrm>
        </p:grpSpPr>
        <p:sp>
          <p:nvSpPr>
            <p:cNvPr id="10" name="Freeform 10"/>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0" y="0"/>
              <a:ext cx="17589500" cy="2755900"/>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3" name="TextBox 13"/>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filter out movies that were released after 2010 and have a high IMDb rating, helping in identifying recent quality films.</a:t>
                </a:r>
              </a:p>
            </p:txBody>
          </p:sp>
        </p:grpSp>
      </p:grpSp>
      <p:sp>
        <p:nvSpPr>
          <p:cNvPr id="14" name="Freeform 14"/>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2552700" y="3342322"/>
            <a:ext cx="5791200" cy="2057400"/>
            <a:chOff x="0" y="0"/>
            <a:chExt cx="7721600" cy="2743200"/>
          </a:xfrm>
        </p:grpSpPr>
        <p:sp>
          <p:nvSpPr>
            <p:cNvPr id="5" name="Freeform 5"/>
            <p:cNvSpPr/>
            <p:nvPr/>
          </p:nvSpPr>
          <p:spPr>
            <a:xfrm>
              <a:off x="0" y="0"/>
              <a:ext cx="7721600" cy="2743200"/>
            </a:xfrm>
            <a:custGeom>
              <a:avLst/>
              <a:gdLst/>
              <a:ahLst/>
              <a:cxnLst/>
              <a:rect l="l" t="t" r="r" b="b"/>
              <a:pathLst>
                <a:path w="7721600" h="2743200">
                  <a:moveTo>
                    <a:pt x="0" y="0"/>
                  </a:moveTo>
                  <a:lnTo>
                    <a:pt x="7721600" y="0"/>
                  </a:lnTo>
                  <a:lnTo>
                    <a:pt x="7721600" y="2743200"/>
                  </a:lnTo>
                  <a:lnTo>
                    <a:pt x="0" y="2743200"/>
                  </a:lnTo>
                  <a:lnTo>
                    <a:pt x="0" y="0"/>
                  </a:lnTo>
                  <a:close/>
                </a:path>
              </a:pathLst>
            </a:custGeom>
            <a:blipFill>
              <a:blip r:embed="rId3"/>
              <a:stretch>
                <a:fillRect t="-9504" b="-9504"/>
              </a:stretch>
            </a:blipFill>
          </p:spPr>
        </p:sp>
      </p:grpSp>
      <p:grpSp>
        <p:nvGrpSpPr>
          <p:cNvPr id="6" name="Group 6"/>
          <p:cNvGrpSpPr/>
          <p:nvPr/>
        </p:nvGrpSpPr>
        <p:grpSpPr>
          <a:xfrm>
            <a:off x="9341746" y="2345317"/>
            <a:ext cx="4535248" cy="3976026"/>
            <a:chOff x="0" y="0"/>
            <a:chExt cx="9061101" cy="7943816"/>
          </a:xfrm>
        </p:grpSpPr>
        <p:sp>
          <p:nvSpPr>
            <p:cNvPr id="7" name="Freeform 7"/>
            <p:cNvSpPr/>
            <p:nvPr/>
          </p:nvSpPr>
          <p:spPr>
            <a:xfrm>
              <a:off x="0" y="0"/>
              <a:ext cx="9061069" cy="7943841"/>
            </a:xfrm>
            <a:custGeom>
              <a:avLst/>
              <a:gdLst/>
              <a:ahLst/>
              <a:cxnLst/>
              <a:rect l="l" t="t" r="r" b="b"/>
              <a:pathLst>
                <a:path w="9061069" h="7943841">
                  <a:moveTo>
                    <a:pt x="0" y="0"/>
                  </a:moveTo>
                  <a:lnTo>
                    <a:pt x="9061069" y="0"/>
                  </a:lnTo>
                  <a:lnTo>
                    <a:pt x="9061069" y="7943841"/>
                  </a:lnTo>
                  <a:lnTo>
                    <a:pt x="0" y="7943841"/>
                  </a:lnTo>
                  <a:lnTo>
                    <a:pt x="0" y="0"/>
                  </a:lnTo>
                  <a:close/>
                </a:path>
              </a:pathLst>
            </a:custGeom>
            <a:blipFill>
              <a:blip r:embed="rId4"/>
              <a:stretch>
                <a:fillRect t="-1558" b="-1558"/>
              </a:stretch>
            </a:blipFill>
          </p:spPr>
        </p:sp>
      </p:grpSp>
      <p:grpSp>
        <p:nvGrpSpPr>
          <p:cNvPr id="8" name="Group 8"/>
          <p:cNvGrpSpPr/>
          <p:nvPr/>
        </p:nvGrpSpPr>
        <p:grpSpPr>
          <a:xfrm>
            <a:off x="0" y="1655057"/>
            <a:ext cx="18288000" cy="504825"/>
            <a:chOff x="0" y="0"/>
            <a:chExt cx="24384000" cy="673100"/>
          </a:xfrm>
        </p:grpSpPr>
        <p:sp>
          <p:nvSpPr>
            <p:cNvPr id="9" name="Freeform 9"/>
            <p:cNvSpPr/>
            <p:nvPr/>
          </p:nvSpPr>
          <p:spPr>
            <a:xfrm>
              <a:off x="0" y="0"/>
              <a:ext cx="24384000" cy="673100"/>
            </a:xfrm>
            <a:custGeom>
              <a:avLst/>
              <a:gdLst/>
              <a:ahLst/>
              <a:cxnLst/>
              <a:rect l="l" t="t" r="r" b="b"/>
              <a:pathLst>
                <a:path w="24384000" h="673100">
                  <a:moveTo>
                    <a:pt x="0" y="0"/>
                  </a:moveTo>
                  <a:lnTo>
                    <a:pt x="24384000" y="0"/>
                  </a:lnTo>
                  <a:lnTo>
                    <a:pt x="24384000" y="673100"/>
                  </a:lnTo>
                  <a:lnTo>
                    <a:pt x="0" y="673100"/>
                  </a:lnTo>
                  <a:close/>
                </a:path>
              </a:pathLst>
            </a:custGeom>
            <a:solidFill>
              <a:srgbClr val="000000">
                <a:alpha val="0"/>
              </a:srgbClr>
            </a:solidFill>
          </p:spPr>
        </p:sp>
        <p:sp>
          <p:nvSpPr>
            <p:cNvPr id="10" name="TextBox 10"/>
            <p:cNvSpPr txBox="1"/>
            <p:nvPr/>
          </p:nvSpPr>
          <p:spPr>
            <a:xfrm>
              <a:off x="0" y="9525"/>
              <a:ext cx="24384000" cy="6635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 SORT MOVIES BY IMDB RATING BUT SHOW ONLY THE TOP 10</a:t>
              </a:r>
            </a:p>
          </p:txBody>
        </p:sp>
      </p:grpSp>
      <p:grpSp>
        <p:nvGrpSpPr>
          <p:cNvPr id="11" name="Group 11"/>
          <p:cNvGrpSpPr/>
          <p:nvPr/>
        </p:nvGrpSpPr>
        <p:grpSpPr>
          <a:xfrm>
            <a:off x="2547938" y="6577400"/>
            <a:ext cx="13192125" cy="2066925"/>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0" y="0"/>
              <a:ext cx="17589500" cy="2755900"/>
              <a:chOff x="0" y="0"/>
              <a:chExt cx="17589500" cy="2755900"/>
            </a:xfrm>
          </p:grpSpPr>
          <p:sp>
            <p:nvSpPr>
              <p:cNvPr id="14" name="Freeform 14"/>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5" name="TextBox 15"/>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list the top 10 highest-rated movies, helping in understanding audience preferences and critically acclaimed films.</a:t>
                </a:r>
              </a:p>
            </p:txBody>
          </p:sp>
        </p:grpSp>
      </p:grpSp>
      <p:sp>
        <p:nvSpPr>
          <p:cNvPr id="16" name="Freeform 16"/>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515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2873519" y="3183931"/>
            <a:ext cx="7099502" cy="2078216"/>
            <a:chOff x="0" y="0"/>
            <a:chExt cx="16147409" cy="4726782"/>
          </a:xfrm>
        </p:grpSpPr>
        <p:sp>
          <p:nvSpPr>
            <p:cNvPr id="5" name="Freeform 5"/>
            <p:cNvSpPr/>
            <p:nvPr/>
          </p:nvSpPr>
          <p:spPr>
            <a:xfrm>
              <a:off x="0" y="0"/>
              <a:ext cx="16147410" cy="4726745"/>
            </a:xfrm>
            <a:custGeom>
              <a:avLst/>
              <a:gdLst/>
              <a:ahLst/>
              <a:cxnLst/>
              <a:rect l="l" t="t" r="r" b="b"/>
              <a:pathLst>
                <a:path w="16147410" h="4726745">
                  <a:moveTo>
                    <a:pt x="0" y="0"/>
                  </a:moveTo>
                  <a:lnTo>
                    <a:pt x="16147410" y="0"/>
                  </a:lnTo>
                  <a:lnTo>
                    <a:pt x="16147410" y="4726745"/>
                  </a:lnTo>
                  <a:lnTo>
                    <a:pt x="0" y="4726745"/>
                  </a:lnTo>
                  <a:lnTo>
                    <a:pt x="0" y="0"/>
                  </a:lnTo>
                  <a:close/>
                </a:path>
              </a:pathLst>
            </a:custGeom>
            <a:blipFill>
              <a:blip r:embed="rId3"/>
              <a:stretch>
                <a:fillRect l="-2040" r="-2040"/>
              </a:stretch>
            </a:blipFill>
          </p:spPr>
        </p:sp>
      </p:grpSp>
      <p:grpSp>
        <p:nvGrpSpPr>
          <p:cNvPr id="6" name="Group 6"/>
          <p:cNvGrpSpPr/>
          <p:nvPr/>
        </p:nvGrpSpPr>
        <p:grpSpPr>
          <a:xfrm>
            <a:off x="10505894" y="3327732"/>
            <a:ext cx="5679021" cy="1790613"/>
            <a:chOff x="0" y="0"/>
            <a:chExt cx="12256399" cy="3864480"/>
          </a:xfrm>
        </p:grpSpPr>
        <p:sp>
          <p:nvSpPr>
            <p:cNvPr id="7" name="Freeform 7"/>
            <p:cNvSpPr/>
            <p:nvPr/>
          </p:nvSpPr>
          <p:spPr>
            <a:xfrm>
              <a:off x="0" y="0"/>
              <a:ext cx="12256399" cy="3864510"/>
            </a:xfrm>
            <a:custGeom>
              <a:avLst/>
              <a:gdLst/>
              <a:ahLst/>
              <a:cxnLst/>
              <a:rect l="l" t="t" r="r" b="b"/>
              <a:pathLst>
                <a:path w="12256399" h="3864510">
                  <a:moveTo>
                    <a:pt x="0" y="0"/>
                  </a:moveTo>
                  <a:lnTo>
                    <a:pt x="12256399" y="0"/>
                  </a:lnTo>
                  <a:lnTo>
                    <a:pt x="12256399" y="3864510"/>
                  </a:lnTo>
                  <a:lnTo>
                    <a:pt x="0" y="3864510"/>
                  </a:lnTo>
                  <a:lnTo>
                    <a:pt x="0" y="0"/>
                  </a:lnTo>
                  <a:close/>
                </a:path>
              </a:pathLst>
            </a:custGeom>
            <a:blipFill>
              <a:blip r:embed="rId4"/>
              <a:stretch>
                <a:fillRect l="-1436" r="-1436"/>
              </a:stretch>
            </a:blipFill>
          </p:spPr>
        </p:sp>
      </p:grpSp>
      <p:grpSp>
        <p:nvGrpSpPr>
          <p:cNvPr id="8" name="Group 8"/>
          <p:cNvGrpSpPr/>
          <p:nvPr/>
        </p:nvGrpSpPr>
        <p:grpSpPr>
          <a:xfrm>
            <a:off x="0" y="1655057"/>
            <a:ext cx="18288000" cy="504825"/>
            <a:chOff x="0" y="0"/>
            <a:chExt cx="24384000" cy="673100"/>
          </a:xfrm>
        </p:grpSpPr>
        <p:sp>
          <p:nvSpPr>
            <p:cNvPr id="9" name="Freeform 9"/>
            <p:cNvSpPr/>
            <p:nvPr/>
          </p:nvSpPr>
          <p:spPr>
            <a:xfrm>
              <a:off x="0" y="0"/>
              <a:ext cx="24384000" cy="673100"/>
            </a:xfrm>
            <a:custGeom>
              <a:avLst/>
              <a:gdLst/>
              <a:ahLst/>
              <a:cxnLst/>
              <a:rect l="l" t="t" r="r" b="b"/>
              <a:pathLst>
                <a:path w="24384000" h="673100">
                  <a:moveTo>
                    <a:pt x="0" y="0"/>
                  </a:moveTo>
                  <a:lnTo>
                    <a:pt x="24384000" y="0"/>
                  </a:lnTo>
                  <a:lnTo>
                    <a:pt x="24384000" y="673100"/>
                  </a:lnTo>
                  <a:lnTo>
                    <a:pt x="0" y="673100"/>
                  </a:lnTo>
                  <a:close/>
                </a:path>
              </a:pathLst>
            </a:custGeom>
            <a:solidFill>
              <a:srgbClr val="000000">
                <a:alpha val="0"/>
              </a:srgbClr>
            </a:solidFill>
          </p:spPr>
        </p:sp>
        <p:sp>
          <p:nvSpPr>
            <p:cNvPr id="10" name="TextBox 10"/>
            <p:cNvSpPr txBox="1"/>
            <p:nvPr/>
          </p:nvSpPr>
          <p:spPr>
            <a:xfrm>
              <a:off x="0" y="9525"/>
              <a:ext cx="24384000" cy="6635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 IDENTIFY THE SHORTEST AND LONGEST MOVIE TITLE LENGTH</a:t>
              </a:r>
            </a:p>
          </p:txBody>
        </p:sp>
      </p:grpSp>
      <p:grpSp>
        <p:nvGrpSpPr>
          <p:cNvPr id="11" name="Group 11"/>
          <p:cNvGrpSpPr/>
          <p:nvPr/>
        </p:nvGrpSpPr>
        <p:grpSpPr>
          <a:xfrm>
            <a:off x="2547938" y="6577400"/>
            <a:ext cx="13192125" cy="2066925"/>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0" y="0"/>
              <a:ext cx="17589500" cy="2755900"/>
              <a:chOff x="0" y="0"/>
              <a:chExt cx="17589500" cy="2755900"/>
            </a:xfrm>
          </p:grpSpPr>
          <p:sp>
            <p:nvSpPr>
              <p:cNvPr id="14" name="Freeform 14"/>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5" name="TextBox 15"/>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analyze movie title trends by identifying the shortest and longest movie titles, which can help in studying naming conventions in films.</a:t>
                </a:r>
              </a:p>
            </p:txBody>
          </p:sp>
        </p:grpSp>
      </p:grpSp>
      <p:sp>
        <p:nvSpPr>
          <p:cNvPr id="16" name="Freeform 16"/>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0" y="1655057"/>
            <a:ext cx="18288000" cy="496161"/>
            <a:chOff x="0" y="0"/>
            <a:chExt cx="24384000" cy="661548"/>
          </a:xfrm>
        </p:grpSpPr>
        <p:sp>
          <p:nvSpPr>
            <p:cNvPr id="5" name="Freeform 5"/>
            <p:cNvSpPr/>
            <p:nvPr/>
          </p:nvSpPr>
          <p:spPr>
            <a:xfrm>
              <a:off x="0" y="0"/>
              <a:ext cx="24384000" cy="661548"/>
            </a:xfrm>
            <a:custGeom>
              <a:avLst/>
              <a:gdLst/>
              <a:ahLst/>
              <a:cxnLst/>
              <a:rect l="l" t="t" r="r" b="b"/>
              <a:pathLst>
                <a:path w="24384000" h="661548">
                  <a:moveTo>
                    <a:pt x="0" y="0"/>
                  </a:moveTo>
                  <a:lnTo>
                    <a:pt x="24384000" y="0"/>
                  </a:lnTo>
                  <a:lnTo>
                    <a:pt x="24384000" y="661548"/>
                  </a:lnTo>
                  <a:lnTo>
                    <a:pt x="0" y="661548"/>
                  </a:lnTo>
                  <a:close/>
                </a:path>
              </a:pathLst>
            </a:custGeom>
            <a:solidFill>
              <a:srgbClr val="000000">
                <a:alpha val="0"/>
              </a:srgbClr>
            </a:solidFill>
          </p:spPr>
        </p:sp>
        <p:sp>
          <p:nvSpPr>
            <p:cNvPr id="6" name="TextBox 6"/>
            <p:cNvSpPr txBox="1"/>
            <p:nvPr/>
          </p:nvSpPr>
          <p:spPr>
            <a:xfrm>
              <a:off x="0" y="9525"/>
              <a:ext cx="24384000" cy="652023"/>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TOP 10 MOST RECENT YEARS WITH MOVIE RELEASE COUNTS</a:t>
              </a:r>
            </a:p>
          </p:txBody>
        </p:sp>
      </p:grpSp>
      <p:sp>
        <p:nvSpPr>
          <p:cNvPr id="7" name="Freeform 7"/>
          <p:cNvSpPr/>
          <p:nvPr/>
        </p:nvSpPr>
        <p:spPr>
          <a:xfrm>
            <a:off x="3216863" y="3332870"/>
            <a:ext cx="6569768" cy="2070498"/>
          </a:xfrm>
          <a:custGeom>
            <a:avLst/>
            <a:gdLst/>
            <a:ahLst/>
            <a:cxnLst/>
            <a:rect l="l" t="t" r="r" b="b"/>
            <a:pathLst>
              <a:path w="6569768" h="2070498">
                <a:moveTo>
                  <a:pt x="0" y="0"/>
                </a:moveTo>
                <a:lnTo>
                  <a:pt x="6569768" y="0"/>
                </a:lnTo>
                <a:lnTo>
                  <a:pt x="6569768" y="2070498"/>
                </a:lnTo>
                <a:lnTo>
                  <a:pt x="0" y="2070498"/>
                </a:lnTo>
                <a:lnTo>
                  <a:pt x="0" y="0"/>
                </a:lnTo>
                <a:close/>
              </a:path>
            </a:pathLst>
          </a:custGeom>
          <a:blipFill>
            <a:blip r:embed="rId3"/>
            <a:stretch>
              <a:fillRect l="-2627" t="-6090" b="-368"/>
            </a:stretch>
          </a:blipFill>
        </p:spPr>
      </p:sp>
      <p:sp>
        <p:nvSpPr>
          <p:cNvPr id="8" name="Freeform 8"/>
          <p:cNvSpPr/>
          <p:nvPr/>
        </p:nvSpPr>
        <p:spPr>
          <a:xfrm>
            <a:off x="10714116" y="2746310"/>
            <a:ext cx="3136014" cy="3243619"/>
          </a:xfrm>
          <a:custGeom>
            <a:avLst/>
            <a:gdLst/>
            <a:ahLst/>
            <a:cxnLst/>
            <a:rect l="l" t="t" r="r" b="b"/>
            <a:pathLst>
              <a:path w="3136014" h="3243619">
                <a:moveTo>
                  <a:pt x="0" y="0"/>
                </a:moveTo>
                <a:lnTo>
                  <a:pt x="3136014" y="0"/>
                </a:lnTo>
                <a:lnTo>
                  <a:pt x="3136014" y="3243619"/>
                </a:lnTo>
                <a:lnTo>
                  <a:pt x="0" y="3243619"/>
                </a:lnTo>
                <a:lnTo>
                  <a:pt x="0" y="0"/>
                </a:lnTo>
                <a:close/>
              </a:path>
            </a:pathLst>
          </a:custGeom>
          <a:blipFill>
            <a:blip r:embed="rId4"/>
            <a:stretch>
              <a:fillRect t="-1238" b="-34413"/>
            </a:stretch>
          </a:blipFill>
        </p:spPr>
      </p:sp>
      <p:grpSp>
        <p:nvGrpSpPr>
          <p:cNvPr id="9" name="Group 9"/>
          <p:cNvGrpSpPr/>
          <p:nvPr/>
        </p:nvGrpSpPr>
        <p:grpSpPr>
          <a:xfrm>
            <a:off x="2561160" y="6585021"/>
            <a:ext cx="12912203" cy="2066925"/>
            <a:chOff x="0" y="0"/>
            <a:chExt cx="17589500" cy="2755900"/>
          </a:xfrm>
        </p:grpSpPr>
        <p:sp>
          <p:nvSpPr>
            <p:cNvPr id="10" name="Freeform 10"/>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0" y="0"/>
              <a:ext cx="17589500" cy="2755900"/>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3" name="TextBox 13"/>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identify the years with the highest number of movie releases in recent times. This helps in tracking industry growth and identifying peak production years.</a:t>
                </a:r>
              </a:p>
            </p:txBody>
          </p:sp>
        </p:grpSp>
      </p:grpSp>
      <p:sp>
        <p:nvSpPr>
          <p:cNvPr id="14" name="Freeform 14"/>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3887748" y="2968514"/>
            <a:ext cx="4411561" cy="2849346"/>
            <a:chOff x="0" y="0"/>
            <a:chExt cx="11078251" cy="7155240"/>
          </a:xfrm>
        </p:grpSpPr>
        <p:sp>
          <p:nvSpPr>
            <p:cNvPr id="5" name="Freeform 5"/>
            <p:cNvSpPr/>
            <p:nvPr/>
          </p:nvSpPr>
          <p:spPr>
            <a:xfrm>
              <a:off x="0" y="0"/>
              <a:ext cx="11078247" cy="7155240"/>
            </a:xfrm>
            <a:custGeom>
              <a:avLst/>
              <a:gdLst/>
              <a:ahLst/>
              <a:cxnLst/>
              <a:rect l="l" t="t" r="r" b="b"/>
              <a:pathLst>
                <a:path w="11078247" h="7155240">
                  <a:moveTo>
                    <a:pt x="0" y="0"/>
                  </a:moveTo>
                  <a:lnTo>
                    <a:pt x="11078247" y="0"/>
                  </a:lnTo>
                  <a:lnTo>
                    <a:pt x="11078247" y="7155240"/>
                  </a:lnTo>
                  <a:lnTo>
                    <a:pt x="0" y="7155240"/>
                  </a:lnTo>
                  <a:lnTo>
                    <a:pt x="0" y="0"/>
                  </a:lnTo>
                  <a:close/>
                </a:path>
              </a:pathLst>
            </a:custGeom>
            <a:blipFill>
              <a:blip r:embed="rId3"/>
              <a:stretch>
                <a:fillRect t="-2367" b="-2367"/>
              </a:stretch>
            </a:blipFill>
          </p:spPr>
        </p:sp>
      </p:grpSp>
      <p:grpSp>
        <p:nvGrpSpPr>
          <p:cNvPr id="6" name="Group 6"/>
          <p:cNvGrpSpPr/>
          <p:nvPr/>
        </p:nvGrpSpPr>
        <p:grpSpPr>
          <a:xfrm>
            <a:off x="10403869" y="2907508"/>
            <a:ext cx="3905383" cy="2971360"/>
            <a:chOff x="0" y="0"/>
            <a:chExt cx="8471470" cy="6445408"/>
          </a:xfrm>
        </p:grpSpPr>
        <p:sp>
          <p:nvSpPr>
            <p:cNvPr id="7" name="Freeform 7"/>
            <p:cNvSpPr/>
            <p:nvPr/>
          </p:nvSpPr>
          <p:spPr>
            <a:xfrm>
              <a:off x="0" y="0"/>
              <a:ext cx="8471484" cy="6445408"/>
            </a:xfrm>
            <a:custGeom>
              <a:avLst/>
              <a:gdLst/>
              <a:ahLst/>
              <a:cxnLst/>
              <a:rect l="l" t="t" r="r" b="b"/>
              <a:pathLst>
                <a:path w="8471484" h="6445408">
                  <a:moveTo>
                    <a:pt x="0" y="0"/>
                  </a:moveTo>
                  <a:lnTo>
                    <a:pt x="8471484" y="0"/>
                  </a:lnTo>
                  <a:lnTo>
                    <a:pt x="8471484" y="6445408"/>
                  </a:lnTo>
                  <a:lnTo>
                    <a:pt x="0" y="6445408"/>
                  </a:lnTo>
                  <a:lnTo>
                    <a:pt x="0" y="0"/>
                  </a:lnTo>
                  <a:close/>
                </a:path>
              </a:pathLst>
            </a:custGeom>
            <a:blipFill>
              <a:blip r:embed="rId4"/>
              <a:stretch>
                <a:fillRect t="-3482" b="-3482"/>
              </a:stretch>
            </a:blipFill>
          </p:spPr>
        </p:sp>
      </p:grpSp>
      <p:grpSp>
        <p:nvGrpSpPr>
          <p:cNvPr id="8" name="Group 8"/>
          <p:cNvGrpSpPr/>
          <p:nvPr/>
        </p:nvGrpSpPr>
        <p:grpSpPr>
          <a:xfrm>
            <a:off x="0" y="1873349"/>
            <a:ext cx="18066335" cy="504825"/>
            <a:chOff x="0" y="0"/>
            <a:chExt cx="24088447" cy="673100"/>
          </a:xfrm>
        </p:grpSpPr>
        <p:sp>
          <p:nvSpPr>
            <p:cNvPr id="9" name="Freeform 9"/>
            <p:cNvSpPr/>
            <p:nvPr/>
          </p:nvSpPr>
          <p:spPr>
            <a:xfrm>
              <a:off x="0" y="0"/>
              <a:ext cx="24088447" cy="673100"/>
            </a:xfrm>
            <a:custGeom>
              <a:avLst/>
              <a:gdLst/>
              <a:ahLst/>
              <a:cxnLst/>
              <a:rect l="l" t="t" r="r" b="b"/>
              <a:pathLst>
                <a:path w="24088447" h="673100">
                  <a:moveTo>
                    <a:pt x="0" y="0"/>
                  </a:moveTo>
                  <a:lnTo>
                    <a:pt x="24088447" y="0"/>
                  </a:lnTo>
                  <a:lnTo>
                    <a:pt x="24088447" y="673100"/>
                  </a:lnTo>
                  <a:lnTo>
                    <a:pt x="0" y="673100"/>
                  </a:lnTo>
                  <a:close/>
                </a:path>
              </a:pathLst>
            </a:custGeom>
            <a:solidFill>
              <a:srgbClr val="000000">
                <a:alpha val="0"/>
              </a:srgbClr>
            </a:solidFill>
          </p:spPr>
        </p:sp>
        <p:sp>
          <p:nvSpPr>
            <p:cNvPr id="10" name="TextBox 10"/>
            <p:cNvSpPr txBox="1"/>
            <p:nvPr/>
          </p:nvSpPr>
          <p:spPr>
            <a:xfrm>
              <a:off x="0" y="9525"/>
              <a:ext cx="24088447" cy="663575"/>
            </a:xfrm>
            <a:prstGeom prst="rect">
              <a:avLst/>
            </a:prstGeom>
          </p:spPr>
          <p:txBody>
            <a:bodyPr lIns="0" tIns="0" rIns="0" bIns="0" rtlCol="0" anchor="t"/>
            <a:lstStyle/>
            <a:p>
              <a:pPr algn="ctr">
                <a:lnSpc>
                  <a:spcPts val="4079"/>
                </a:lnSpc>
              </a:pPr>
              <a:r>
                <a:rPr lang="en-US" sz="3399">
                  <a:solidFill>
                    <a:srgbClr val="000000"/>
                  </a:solidFill>
                  <a:latin typeface="Amaranth"/>
                  <a:ea typeface="Amaranth"/>
                  <a:cs typeface="Amaranth"/>
                  <a:sym typeface="Amaranth"/>
                </a:rPr>
                <a:t>MOVIE RELEASE YEARS WITH MORE THAN 2 FILMS AND THEIR COUNTS</a:t>
              </a:r>
            </a:p>
          </p:txBody>
        </p:sp>
      </p:grpSp>
      <p:grpSp>
        <p:nvGrpSpPr>
          <p:cNvPr id="11" name="Group 11"/>
          <p:cNvGrpSpPr/>
          <p:nvPr/>
        </p:nvGrpSpPr>
        <p:grpSpPr>
          <a:xfrm>
            <a:off x="2547938" y="6577400"/>
            <a:ext cx="13192125" cy="2066925"/>
            <a:chOff x="0" y="0"/>
            <a:chExt cx="17589500" cy="2755900"/>
          </a:xfrm>
        </p:grpSpPr>
        <p:sp>
          <p:nvSpPr>
            <p:cNvPr id="12" name="Freeform 12"/>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0" y="0"/>
              <a:ext cx="17589500" cy="2755900"/>
              <a:chOff x="0" y="0"/>
              <a:chExt cx="17589500" cy="2755900"/>
            </a:xfrm>
          </p:grpSpPr>
          <p:sp>
            <p:nvSpPr>
              <p:cNvPr id="14" name="Freeform 14"/>
              <p:cNvSpPr/>
              <p:nvPr/>
            </p:nvSpPr>
            <p:spPr>
              <a:xfrm>
                <a:off x="0" y="0"/>
                <a:ext cx="17589500" cy="2755900"/>
              </a:xfrm>
              <a:custGeom>
                <a:avLst/>
                <a:gdLst/>
                <a:ahLst/>
                <a:cxnLst/>
                <a:rect l="l" t="t" r="r" b="b"/>
                <a:pathLst>
                  <a:path w="17589500" h="2755900">
                    <a:moveTo>
                      <a:pt x="0" y="0"/>
                    </a:moveTo>
                    <a:lnTo>
                      <a:pt x="17589500" y="0"/>
                    </a:lnTo>
                    <a:lnTo>
                      <a:pt x="17589500" y="2755900"/>
                    </a:lnTo>
                    <a:lnTo>
                      <a:pt x="0" y="2755900"/>
                    </a:lnTo>
                    <a:close/>
                  </a:path>
                </a:pathLst>
              </a:custGeom>
              <a:solidFill>
                <a:srgbClr val="000000">
                  <a:alpha val="0"/>
                </a:srgbClr>
              </a:solidFill>
            </p:spPr>
          </p:sp>
          <p:sp>
            <p:nvSpPr>
              <p:cNvPr id="15" name="TextBox 15"/>
              <p:cNvSpPr txBox="1"/>
              <p:nvPr/>
            </p:nvSpPr>
            <p:spPr>
              <a:xfrm>
                <a:off x="0" y="0"/>
                <a:ext cx="17589500" cy="2755900"/>
              </a:xfrm>
              <a:prstGeom prst="rect">
                <a:avLst/>
              </a:prstGeom>
            </p:spPr>
            <p:txBody>
              <a:bodyPr lIns="0" tIns="0" rIns="0" bIns="0" rtlCol="0" anchor="ctr"/>
              <a:lstStyle/>
              <a:p>
                <a:pPr algn="ctr">
                  <a:lnSpc>
                    <a:spcPts val="3359"/>
                  </a:lnSpc>
                </a:pPr>
                <a:r>
                  <a:rPr lang="en-US" sz="2799" b="1">
                    <a:solidFill>
                      <a:srgbClr val="000000"/>
                    </a:solidFill>
                    <a:latin typeface="Amaranth Bold"/>
                    <a:ea typeface="Amaranth Bold"/>
                    <a:cs typeface="Amaranth Bold"/>
                    <a:sym typeface="Amaranth Bold"/>
                  </a:rPr>
                  <a:t>PURPOSE</a:t>
                </a:r>
              </a:p>
              <a:p>
                <a:pPr algn="ctr">
                  <a:lnSpc>
                    <a:spcPts val="3359"/>
                  </a:lnSpc>
                </a:pPr>
                <a:r>
                  <a:rPr lang="en-US" sz="2799">
                    <a:solidFill>
                      <a:srgbClr val="000000"/>
                    </a:solidFill>
                    <a:latin typeface="Amaranth"/>
                    <a:ea typeface="Amaranth"/>
                    <a:cs typeface="Amaranth"/>
                    <a:sym typeface="Amaranth"/>
                  </a:rPr>
                  <a:t>The purpose of this query is to find years where multiple movies were released. This helps in understanding industry trends and analyzing which years had higher movie production.</a:t>
                </a:r>
              </a:p>
            </p:txBody>
          </p:sp>
        </p:grpSp>
      </p:grpSp>
      <p:sp>
        <p:nvSpPr>
          <p:cNvPr id="16" name="Freeform 16"/>
          <p:cNvSpPr/>
          <p:nvPr/>
        </p:nvSpPr>
        <p:spPr>
          <a:xfrm rot="-2550510">
            <a:off x="-1026428" y="6207544"/>
            <a:ext cx="3038683" cy="2806638"/>
          </a:xfrm>
          <a:custGeom>
            <a:avLst/>
            <a:gdLst/>
            <a:ahLst/>
            <a:cxnLst/>
            <a:rect l="l" t="t" r="r" b="b"/>
            <a:pathLst>
              <a:path w="3038683" h="2806638">
                <a:moveTo>
                  <a:pt x="0" y="0"/>
                </a:moveTo>
                <a:lnTo>
                  <a:pt x="3038683" y="0"/>
                </a:lnTo>
                <a:lnTo>
                  <a:pt x="3038683" y="2806638"/>
                </a:lnTo>
                <a:lnTo>
                  <a:pt x="0" y="2806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6585833" y="6321343"/>
            <a:ext cx="1702167" cy="2579041"/>
          </a:xfrm>
          <a:custGeom>
            <a:avLst/>
            <a:gdLst/>
            <a:ahLst/>
            <a:cxnLst/>
            <a:rect l="l" t="t" r="r" b="b"/>
            <a:pathLst>
              <a:path w="1702167" h="2579041">
                <a:moveTo>
                  <a:pt x="0" y="0"/>
                </a:moveTo>
                <a:lnTo>
                  <a:pt x="1702167" y="0"/>
                </a:lnTo>
                <a:lnTo>
                  <a:pt x="1702167" y="2579040"/>
                </a:lnTo>
                <a:lnTo>
                  <a:pt x="0" y="25790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926</Words>
  <Application>Microsoft Office PowerPoint</Application>
  <PresentationFormat>Custom</PresentationFormat>
  <Paragraphs>71</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Amaranth</vt:lpstr>
      <vt:lpstr>Calibri</vt:lpstr>
      <vt:lpstr>Glass Antiqua</vt:lpstr>
      <vt:lpstr>Amaranth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MOVIES DATA ANALYSIS.pptx</dc:title>
  <cp:lastModifiedBy>CHETANA PRIYANKA</cp:lastModifiedBy>
  <cp:revision>4</cp:revision>
  <dcterms:created xsi:type="dcterms:W3CDTF">2006-08-16T00:00:00Z</dcterms:created>
  <dcterms:modified xsi:type="dcterms:W3CDTF">2025-04-02T09:21:49Z</dcterms:modified>
  <dc:identifier>DAGiQC7T3LE</dc:identifier>
</cp:coreProperties>
</file>